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Proxima Nova"/>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ProximaNova-bold.fntdata"/><Relationship Id="rId41" Type="http://schemas.openxmlformats.org/officeDocument/2006/relationships/font" Target="fonts/ProximaNova-regular.fntdata"/><Relationship Id="rId22" Type="http://schemas.openxmlformats.org/officeDocument/2006/relationships/slide" Target="slides/slide17.xml"/><Relationship Id="rId44" Type="http://schemas.openxmlformats.org/officeDocument/2006/relationships/font" Target="fonts/ProximaNova-boldItalic.fntdata"/><Relationship Id="rId21" Type="http://schemas.openxmlformats.org/officeDocument/2006/relationships/slide" Target="slides/slide16.xml"/><Relationship Id="rId43" Type="http://schemas.openxmlformats.org/officeDocument/2006/relationships/font" Target="fonts/ProximaNova-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Good afternoon</a:t>
            </a:r>
            <a:endParaRPr sz="1800"/>
          </a:p>
          <a:p>
            <a:pPr indent="0" lvl="0" marL="0" rtl="0" algn="l">
              <a:spcBef>
                <a:spcPts val="0"/>
              </a:spcBef>
              <a:spcAft>
                <a:spcPts val="0"/>
              </a:spcAft>
              <a:buNone/>
            </a:pPr>
            <a:r>
              <a:rPr lang="en" sz="1800"/>
              <a:t>Im fábio and im here to present my dissertation titled “deep learning for multi-class skin lesion diagnosis”</a:t>
            </a:r>
            <a:endParaRPr sz="1800"/>
          </a:p>
          <a:p>
            <a:pPr indent="0" lvl="0" marL="0" rtl="0" algn="l">
              <a:spcBef>
                <a:spcPts val="0"/>
              </a:spcBef>
              <a:spcAft>
                <a:spcPts val="0"/>
              </a:spcAft>
              <a:buNone/>
            </a:pPr>
            <a:r>
              <a:rPr lang="en" sz="1800"/>
              <a:t>It is very exciting for me to be finally presenting this work towards all of you and i hope you enjoy it.</a:t>
            </a:r>
            <a:endParaRPr sz="1800"/>
          </a:p>
          <a:p>
            <a:pPr indent="0" lvl="0" marL="0" marR="38100" rtl="0" algn="l">
              <a:lnSpc>
                <a:spcPct val="128571"/>
              </a:lnSpc>
              <a:spcBef>
                <a:spcPts val="0"/>
              </a:spcBef>
              <a:spcAft>
                <a:spcPts val="0"/>
              </a:spcAft>
              <a:buNone/>
            </a:pPr>
            <a:r>
              <a:rPr lang="en" sz="1800">
                <a:solidFill>
                  <a:srgbClr val="222222"/>
                </a:solidFill>
                <a:highlight>
                  <a:srgbClr val="F8F9FA"/>
                </a:highlight>
              </a:rPr>
              <a:t>I would like to personally thank professor Filipe Silva and professor Pétia Georgieva for all the support and guidance given throughout this work. Without them this work wouldn’t be possible.</a:t>
            </a:r>
            <a:endParaRPr sz="1800">
              <a:solidFill>
                <a:srgbClr val="222222"/>
              </a:solidFill>
              <a:highlight>
                <a:srgbClr val="F8F9FA"/>
              </a:highlight>
            </a:endParaRPr>
          </a:p>
          <a:p>
            <a:pPr indent="0" lvl="0" marL="0" marR="38100" rtl="0" algn="l">
              <a:lnSpc>
                <a:spcPct val="128571"/>
              </a:lnSpc>
              <a:spcBef>
                <a:spcPts val="0"/>
              </a:spcBef>
              <a:spcAft>
                <a:spcPts val="0"/>
              </a:spcAft>
              <a:buNone/>
            </a:pPr>
            <a:r>
              <a:t/>
            </a:r>
            <a:endParaRPr sz="1800">
              <a:solidFill>
                <a:srgbClr val="222222"/>
              </a:solidFill>
              <a:highlight>
                <a:srgbClr val="F8F9FA"/>
              </a:highlight>
            </a:endParaRPr>
          </a:p>
          <a:p>
            <a:pPr indent="0" lvl="0" marL="0" rtl="0" algn="l">
              <a:spcBef>
                <a:spcPts val="0"/>
              </a:spcBef>
              <a:spcAft>
                <a:spcPts val="0"/>
              </a:spcAft>
              <a:buNone/>
            </a:pPr>
            <a:r>
              <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8beeb57bd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beeb57bd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now going to describe our data and conditions used for our experiments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8d6bfae6b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8d6bfae6b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provided ISIC 2019 training dataset contains near 25000 samples spread </a:t>
            </a:r>
            <a:r>
              <a:rPr lang="en" sz="1800"/>
              <a:t>across</a:t>
            </a:r>
            <a:r>
              <a:rPr lang="en" sz="1800"/>
              <a:t> 8 different classes. Some of these samples can be observed in the right slide of this slide. You can likely see that samples are very different from each other even within each class, which just goes to show how difficult is this classification problem.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In order to ease the training process some pre-processing methods are used before training, namely: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However, because the ground truth of the ISIC 2019 challenge test set is not provided we had to gather our own test set.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In this context, we used the holdout method with approximately a 80 10 10 split.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We always use the same sets accorss the experiments which improves consistency and reproduçability of the results.</a:t>
            </a:r>
            <a:endParaRPr sz="18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8d6bfae6b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d6bfae6b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An underlying problem </a:t>
            </a:r>
            <a:r>
              <a:rPr lang="en" sz="1800"/>
              <a:t>encontered while using this dataset is the high class imbalance, which can be troblesome as it leads optimization algorithms to optimize parameters towards well represented classes.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One solution for this problem is to change the loss function in order to give bigger weights towards underrepresented classes. Which will presumably avoid these type of bad optimization strategies. The intuition behind this method is that misclassifying a sample from an underrepresented class is going to have a much bigger impact than misclassifying a sample from an overrepresented class.</a:t>
            </a:r>
            <a:endParaRPr sz="1800"/>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8246e474d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246e474d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8beeb57bd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8beeb57bd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For this set of experiments the shown results were attained with a dataset containing 5000 samples that kept the original ISIC 2019 training dataset distribution</a:t>
            </a:r>
            <a:endParaRPr sz="1800"/>
          </a:p>
          <a:p>
            <a:pPr indent="0" lvl="0" marL="0" rtl="0" algn="l">
              <a:spcBef>
                <a:spcPts val="0"/>
              </a:spcBef>
              <a:spcAft>
                <a:spcPts val="0"/>
              </a:spcAft>
              <a:buNone/>
            </a:pPr>
            <a:r>
              <a:rPr lang="en" sz="1800"/>
              <a:t>Furthermore, this particular experiment shows the results towards applying transfer learning by only replacing and training the classifier while keeping the convolutional base unchanged.</a:t>
            </a:r>
            <a:endParaRPr sz="1800"/>
          </a:p>
          <a:p>
            <a:pPr indent="0" lvl="0" marL="0" rtl="0" algn="l">
              <a:spcBef>
                <a:spcPts val="0"/>
              </a:spcBef>
              <a:spcAft>
                <a:spcPts val="0"/>
              </a:spcAft>
              <a:buNone/>
            </a:pPr>
            <a:r>
              <a:rPr lang="en" sz="1800"/>
              <a:t>One can observe that the results are not very good for all of these pre-trained models, presumably, because, these model’s parameters are optimized towards a very different dataset from the ISIC 2019, namely, the ImageNet</a:t>
            </a:r>
            <a:endParaRPr sz="18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8beeb57bd0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8beeb57bd0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Another tested approach is to fine-tune the whole convolutional base while also training the classifier from scratch.</a:t>
            </a:r>
            <a:endParaRPr sz="1800"/>
          </a:p>
          <a:p>
            <a:pPr indent="0" lvl="0" marL="0" rtl="0" algn="l">
              <a:spcBef>
                <a:spcPts val="0"/>
              </a:spcBef>
              <a:spcAft>
                <a:spcPts val="0"/>
              </a:spcAft>
              <a:buNone/>
            </a:pPr>
            <a:r>
              <a:rPr lang="en" sz="1800"/>
              <a:t>One can observe a substancial improvement from only training the classifier because the convolutional base knowledge is being re-purposed towards this new task</a:t>
            </a:r>
            <a:endParaRPr sz="1800"/>
          </a:p>
          <a:p>
            <a:pPr indent="0" lvl="0" marL="0" rtl="0" algn="l">
              <a:spcBef>
                <a:spcPts val="0"/>
              </a:spcBef>
              <a:spcAft>
                <a:spcPts val="0"/>
              </a:spcAft>
              <a:buNone/>
            </a:pPr>
            <a:r>
              <a:rPr lang="en" sz="1800"/>
              <a:t>Furthermore, you can also see that more recent…</a:t>
            </a:r>
            <a:endParaRPr sz="1800"/>
          </a:p>
          <a:p>
            <a:pPr indent="0" lvl="0" marL="0" rtl="0" algn="l">
              <a:spcBef>
                <a:spcPts val="0"/>
              </a:spcBef>
              <a:spcAft>
                <a:spcPts val="0"/>
              </a:spcAft>
              <a:buNone/>
            </a:pPr>
            <a:r>
              <a:rPr lang="en" sz="1800"/>
              <a:t>For this reason we are going to chose the DenseNet201 model for the next experiments.</a:t>
            </a:r>
            <a:endParaRPr sz="18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8d6bfae6b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d6bfae6b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Now… here on the left side of this slide we are showing the confusion matrix of the predictions of this model over the test set</a:t>
            </a:r>
            <a:r>
              <a:rPr lang="en"/>
              <a:t> </a:t>
            </a:r>
            <a:endParaRPr/>
          </a:p>
          <a:p>
            <a:pPr indent="0" lvl="0" marL="0" rtl="0" algn="l">
              <a:spcBef>
                <a:spcPts val="0"/>
              </a:spcBef>
              <a:spcAft>
                <a:spcPts val="0"/>
              </a:spcAft>
              <a:buNone/>
            </a:pPr>
            <a:r>
              <a:rPr lang="en" sz="1800"/>
              <a:t>You can likely see that underrepresented classes are underperforming</a:t>
            </a:r>
            <a:endParaRPr sz="1800"/>
          </a:p>
          <a:p>
            <a:pPr indent="0" lvl="0" marL="0" rtl="0" algn="l">
              <a:spcBef>
                <a:spcPts val="0"/>
              </a:spcBef>
              <a:spcAft>
                <a:spcPts val="0"/>
              </a:spcAft>
              <a:buNone/>
            </a:pPr>
            <a:r>
              <a:rPr lang="en" sz="1800"/>
              <a:t>So then i tried to improve the results through some hyperparameter optimization which produced the confusion matrix on the right of this slide.</a:t>
            </a:r>
            <a:endParaRPr sz="1800"/>
          </a:p>
          <a:p>
            <a:pPr indent="0" lvl="0" marL="0" rtl="0" algn="l">
              <a:spcBef>
                <a:spcPts val="0"/>
              </a:spcBef>
              <a:spcAft>
                <a:spcPts val="0"/>
              </a:spcAft>
              <a:buNone/>
            </a:pPr>
            <a:r>
              <a:rPr lang="en" sz="1800"/>
              <a:t>However, the improvements were quite </a:t>
            </a:r>
            <a:r>
              <a:rPr lang="en" sz="1800"/>
              <a:t>insignificant</a:t>
            </a:r>
            <a:r>
              <a:rPr lang="en" sz="1800"/>
              <a:t> which just leads us to believe that….</a:t>
            </a:r>
            <a:endParaRPr sz="1800"/>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8beeb57bd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beeb57bd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from this results there is a clear need to improve the generalization performance of our model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8beeb57bd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beeb57bd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8246e474d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246e474d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82436d09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2436d09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This presentattion is going to be structured as folllows: </a:t>
            </a:r>
            <a:endParaRPr sz="1800"/>
          </a:p>
          <a:p>
            <a:pPr indent="0" lvl="0" marL="0" rtl="0" algn="l">
              <a:spcBef>
                <a:spcPts val="0"/>
              </a:spcBef>
              <a:spcAft>
                <a:spcPts val="0"/>
              </a:spcAft>
              <a:buNone/>
            </a:pPr>
            <a:r>
              <a:rPr lang="en" sz="1800"/>
              <a:t>I will start out by talking about the background and objectives behind this dissertation;</a:t>
            </a:r>
            <a:endParaRPr sz="1800"/>
          </a:p>
          <a:p>
            <a:pPr indent="0" lvl="0" marL="0" rtl="0" algn="l">
              <a:spcBef>
                <a:spcPts val="0"/>
              </a:spcBef>
              <a:spcAft>
                <a:spcPts val="0"/>
              </a:spcAft>
              <a:buNone/>
            </a:pPr>
            <a:r>
              <a:rPr lang="en" sz="1800"/>
              <a:t>I will p</a:t>
            </a:r>
            <a:r>
              <a:rPr lang="en" sz="1800"/>
              <a:t>rovide </a:t>
            </a:r>
            <a:r>
              <a:rPr lang="en" sz="1800"/>
              <a:t>some context about cnns and transfer learning, </a:t>
            </a:r>
            <a:endParaRPr sz="1800"/>
          </a:p>
          <a:p>
            <a:pPr indent="0" lvl="0" marL="0" rtl="0" algn="l">
              <a:spcBef>
                <a:spcPts val="0"/>
              </a:spcBef>
              <a:spcAft>
                <a:spcPts val="0"/>
              </a:spcAft>
              <a:buNone/>
            </a:pPr>
            <a:r>
              <a:rPr lang="en" sz="1800"/>
              <a:t>Then, describe the experimental setup, </a:t>
            </a:r>
            <a:endParaRPr sz="1800"/>
          </a:p>
          <a:p>
            <a:pPr indent="0" lvl="0" marL="0" rtl="0" algn="l">
              <a:spcBef>
                <a:spcPts val="0"/>
              </a:spcBef>
              <a:spcAft>
                <a:spcPts val="0"/>
              </a:spcAft>
              <a:buNone/>
            </a:pPr>
            <a:r>
              <a:rPr lang="en" sz="1800"/>
              <a:t>Afterward, i will present some of this work’s experiments and discussions about the results</a:t>
            </a:r>
            <a:endParaRPr sz="1800"/>
          </a:p>
          <a:p>
            <a:pPr indent="0" lvl="0" marL="0" rtl="0" algn="l">
              <a:spcBef>
                <a:spcPts val="0"/>
              </a:spcBef>
              <a:spcAft>
                <a:spcPts val="0"/>
              </a:spcAft>
              <a:buNone/>
            </a:pPr>
            <a:r>
              <a:rPr lang="en" sz="1800"/>
              <a:t>I will finish this presentation with final remarks and future research points</a:t>
            </a:r>
            <a:endParaRPr sz="18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8beeb57bd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beeb57bd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8beeb57bd0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beeb57bd0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8beeb57bd0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8beeb57bd0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8beeb57bd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8beeb57bd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8246e474d9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246e474d9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8beeb57bd0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beeb57bd0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8d6bfae6b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8d6bfae6b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8beeb57bd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beeb57bd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So, as i’ve previously said the ISIC 2019 comitte wanted to shift the research focus towards the detection of out of training distribution samples in the test set. However, no dataset is provided for this out of distribution samples by the ISIC organization.</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Therefore, in order to assess the performance of different out of training distribution detection methods, we gathered our own set of out of distribution samples. These are spread across different classes not present on the original ISIC 2019 dataset and belong to the ISIC archive.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 sz="1700"/>
              <a:t>You can see some examples on the right side of this slide.</a:t>
            </a:r>
            <a:endParaRPr sz="17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8d89155a4e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8d89155a4e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So we tried 3 different methods to detect out of distribution samples:</a:t>
            </a:r>
            <a:endParaRPr sz="1700"/>
          </a:p>
          <a:p>
            <a:pPr indent="0" lvl="0" marL="0" rtl="0" algn="l">
              <a:spcBef>
                <a:spcPts val="0"/>
              </a:spcBef>
              <a:spcAft>
                <a:spcPts val="0"/>
              </a:spcAft>
              <a:buNone/>
            </a:pPr>
            <a:r>
              <a:rPr lang="en" sz="1700"/>
              <a:t>	2 of them are based on the softmax predictions, namely,:</a:t>
            </a:r>
            <a:endParaRPr sz="1700"/>
          </a:p>
          <a:p>
            <a:pPr indent="0" lvl="0" marL="0" rtl="0" algn="l">
              <a:spcBef>
                <a:spcPts val="0"/>
              </a:spcBef>
              <a:spcAft>
                <a:spcPts val="0"/>
              </a:spcAft>
              <a:buNone/>
            </a:pPr>
            <a:r>
              <a:rPr lang="en" sz="1700"/>
              <a:t>		Top-1 softmax thresholding</a:t>
            </a:r>
            <a:endParaRPr sz="1700"/>
          </a:p>
          <a:p>
            <a:pPr indent="0" lvl="0" marL="0" rtl="0" algn="l">
              <a:spcBef>
                <a:spcPts val="0"/>
              </a:spcBef>
              <a:spcAft>
                <a:spcPts val="0"/>
              </a:spcAft>
              <a:buNone/>
            </a:pPr>
            <a:r>
              <a:rPr lang="en" sz="1700"/>
              <a:t>		ODIN</a:t>
            </a:r>
            <a:endParaRPr sz="1700"/>
          </a:p>
          <a:p>
            <a:pPr indent="0" lvl="0" marL="0" rtl="0" algn="l">
              <a:spcBef>
                <a:spcPts val="0"/>
              </a:spcBef>
              <a:spcAft>
                <a:spcPts val="0"/>
              </a:spcAft>
              <a:buNone/>
            </a:pPr>
            <a:r>
              <a:rPr lang="en" sz="1700"/>
              <a:t>Both of which didn’t perform that well, which we presume that is related to the fact that our in-distribution samples are very similar to the out-of-distribution samples.</a:t>
            </a:r>
            <a:endParaRPr sz="1700"/>
          </a:p>
          <a:p>
            <a:pPr indent="0" lvl="0" marL="0" rtl="0" algn="l">
              <a:spcBef>
                <a:spcPts val="0"/>
              </a:spcBef>
              <a:spcAft>
                <a:spcPts val="0"/>
              </a:spcAft>
              <a:buNone/>
            </a:pPr>
            <a:r>
              <a:rPr lang="en" sz="1700"/>
              <a:t>Another tested method which was also employed by the ISIC 2019 winner was to re-train the model with a 9th class trained with the set of the aforementioned samples.</a:t>
            </a:r>
            <a:endParaRPr sz="1700"/>
          </a:p>
          <a:p>
            <a:pPr indent="0" lvl="0" marL="0" rtl="0" algn="l">
              <a:spcBef>
                <a:spcPts val="0"/>
              </a:spcBef>
              <a:spcAft>
                <a:spcPts val="0"/>
              </a:spcAft>
              <a:buNone/>
            </a:pPr>
            <a:r>
              <a:rPr lang="en" sz="1700"/>
              <a:t>This method outperforms the other 2 as seen in this table at the bottom of this slide but this approach has its limitations, namely:</a:t>
            </a:r>
            <a:endParaRPr sz="1700"/>
          </a:p>
          <a:p>
            <a:pPr indent="0" lvl="0" marL="0" rtl="0" algn="l">
              <a:spcBef>
                <a:spcPts val="0"/>
              </a:spcBef>
              <a:spcAft>
                <a:spcPts val="0"/>
              </a:spcAft>
              <a:buNone/>
            </a:pPr>
            <a:r>
              <a:rPr lang="en" sz="1700"/>
              <a:t>	Low generalization performance as seen in this confusion matrix on the right of this slide…</a:t>
            </a:r>
            <a:endParaRPr sz="1700"/>
          </a:p>
          <a:p>
            <a:pPr indent="0" lvl="0" marL="0" rtl="0" algn="l">
              <a:spcBef>
                <a:spcPts val="0"/>
              </a:spcBef>
              <a:spcAft>
                <a:spcPts val="0"/>
              </a:spcAft>
              <a:buNone/>
            </a:pPr>
            <a:r>
              <a:rPr lang="en" sz="1700"/>
              <a:t>	And…. there might be some bias in the train and test sets due to the inhability to indentify a proper distribution for this class.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8667e01f37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667e01f3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82436d090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82436d090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rPr lang="en" sz="1800"/>
              <a:t>Ever since 2016, the International Skin Imaging Collaboration (or ISIC) provides yearly benchamrk challenges for the classification of skin lesions in order to further extend the current SOTA results in this domain.</a:t>
            </a:r>
            <a:endParaRPr sz="1800"/>
          </a:p>
          <a:p>
            <a:pPr indent="0" lvl="0" marL="0" rtl="0" algn="l">
              <a:spcBef>
                <a:spcPts val="0"/>
              </a:spcBef>
              <a:spcAft>
                <a:spcPts val="0"/>
              </a:spcAft>
              <a:buNone/>
            </a:pPr>
            <a:r>
              <a:rPr lang="en" sz="1800"/>
              <a:t>These challenges are a prime example of the success of deep learning models, more specifically CNNs, as seen in the literature. </a:t>
            </a:r>
            <a:endParaRPr sz="1800"/>
          </a:p>
          <a:p>
            <a:pPr indent="0" lvl="0" marL="0" rtl="0" algn="l">
              <a:spcBef>
                <a:spcPts val="0"/>
              </a:spcBef>
              <a:spcAft>
                <a:spcPts val="0"/>
              </a:spcAft>
              <a:buNone/>
            </a:pPr>
            <a:r>
              <a:rPr lang="en" sz="1800"/>
              <a:t>However, several limitations have been pointed out by some authors which prevent these models from achieving better generalization performance</a:t>
            </a:r>
            <a:endParaRPr sz="1800"/>
          </a:p>
          <a:p>
            <a:pPr indent="457200" lvl="0" marL="0" rtl="0" algn="l">
              <a:spcBef>
                <a:spcPts val="0"/>
              </a:spcBef>
              <a:spcAft>
                <a:spcPts val="0"/>
              </a:spcAft>
              <a:buNone/>
            </a:pPr>
            <a:r>
              <a:rPr lang="en" sz="1800"/>
              <a:t>Mainly related to data and hardware.</a:t>
            </a:r>
            <a:endParaRPr sz="18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8beeb57bd0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8beeb57bd0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8667e01f37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8667e01f3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8beeb57bd0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8beeb57bd0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8beeb57bd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8beeb57bd0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Finally, some key takeaways can be highlighted about our experiment results. Namely:</a:t>
            </a:r>
            <a:endParaRPr sz="1800"/>
          </a:p>
          <a:p>
            <a:pPr indent="0" lvl="0" marL="0" rtl="0" algn="l">
              <a:spcBef>
                <a:spcPts val="0"/>
              </a:spcBef>
              <a:spcAft>
                <a:spcPts val="0"/>
              </a:spcAft>
              <a:buNone/>
            </a:pPr>
            <a:r>
              <a:rPr lang="en" sz="1800"/>
              <a:t>	First of, fine tuning the convolutional base is the optimal method to adapt pre-trained models for skin lesion classification.</a:t>
            </a:r>
            <a:endParaRPr sz="1800"/>
          </a:p>
          <a:p>
            <a:pPr indent="0" lvl="0" marL="0" rtl="0" algn="l">
              <a:spcBef>
                <a:spcPts val="0"/>
              </a:spcBef>
              <a:spcAft>
                <a:spcPts val="0"/>
              </a:spcAft>
              <a:buNone/>
            </a:pPr>
            <a:r>
              <a:rPr lang="en" sz="1800"/>
              <a:t>	Moreover, one should carefully choose the pre-trained model as it can have a substantial impact on performance.</a:t>
            </a:r>
            <a:endParaRPr sz="1800"/>
          </a:p>
          <a:p>
            <a:pPr indent="0" lvl="0" marL="0" rtl="0" algn="l">
              <a:spcBef>
                <a:spcPts val="0"/>
              </a:spcBef>
              <a:spcAft>
                <a:spcPts val="0"/>
              </a:spcAft>
              <a:buNone/>
            </a:pPr>
            <a:r>
              <a:rPr lang="en" sz="1800"/>
              <a:t>	However, these pre-trained models are well adapted for a wide range of hyperparameters which is a great property for machine learning beginners.</a:t>
            </a:r>
            <a:endParaRPr sz="1800"/>
          </a:p>
          <a:p>
            <a:pPr indent="0" lvl="0" marL="0" rtl="0" algn="l">
              <a:spcBef>
                <a:spcPts val="0"/>
              </a:spcBef>
              <a:spcAft>
                <a:spcPts val="0"/>
              </a:spcAft>
              <a:buNone/>
            </a:pPr>
            <a:r>
              <a:rPr lang="en" sz="1800"/>
              <a:t>	</a:t>
            </a:r>
            <a:endParaRPr sz="1800"/>
          </a:p>
          <a:p>
            <a:pPr indent="457200" lvl="0" marL="0" rtl="0" algn="l">
              <a:spcBef>
                <a:spcPts val="0"/>
              </a:spcBef>
              <a:spcAft>
                <a:spcPts val="0"/>
              </a:spcAft>
              <a:buNone/>
            </a:pPr>
            <a:r>
              <a:rPr lang="en" sz="1800"/>
              <a:t>Another takeway is that augmentation can significantly improve the performance but the augmentation techniques should be carefully selected for both online and offline data augmentation</a:t>
            </a:r>
            <a:endParaRPr sz="1800"/>
          </a:p>
          <a:p>
            <a:pPr indent="457200" lvl="0" marL="0" rtl="0" algn="l">
              <a:spcBef>
                <a:spcPts val="0"/>
              </a:spcBef>
              <a:spcAft>
                <a:spcPts val="0"/>
              </a:spcAft>
              <a:buNone/>
            </a:pPr>
            <a:r>
              <a:rPr lang="en" sz="1800"/>
              <a:t>In this context, online data augmentation is a great method to reduce overfitting and offline is a great method to improve performance on underrepresented classes.</a:t>
            </a:r>
            <a:endParaRPr sz="1800"/>
          </a:p>
          <a:p>
            <a:pPr indent="0" lvl="0" marL="0" rtl="0" algn="l">
              <a:spcBef>
                <a:spcPts val="0"/>
              </a:spcBef>
              <a:spcAft>
                <a:spcPts val="0"/>
              </a:spcAft>
              <a:buNone/>
            </a:pPr>
            <a:r>
              <a:rPr lang="en" sz="1800"/>
              <a:t>	</a:t>
            </a:r>
            <a:endParaRPr sz="1800"/>
          </a:p>
          <a:p>
            <a:pPr indent="0" lvl="0" marL="0" rtl="0" algn="l">
              <a:spcBef>
                <a:spcPts val="0"/>
              </a:spcBef>
              <a:spcAft>
                <a:spcPts val="0"/>
              </a:spcAft>
              <a:buNone/>
            </a:pPr>
            <a:r>
              <a:rPr lang="en" sz="1800"/>
              <a:t>	Although we got some improvements from using ensemble learning these types of models are not very practical for real world usage.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	Finally, re-training a model with an outclier class can become a viable approach for out-of-training distribution detection as long as there is more samples for this class.</a:t>
            </a:r>
            <a:endParaRPr sz="18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8beeb57bd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8beeb57bd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Proxima Nova"/>
                <a:ea typeface="Proxima Nova"/>
                <a:cs typeface="Proxima Nova"/>
                <a:sym typeface="Proxima Nova"/>
              </a:rPr>
              <a:t>Additionally, some future research can be made towards some of methods that i mentioned througout this work.</a:t>
            </a:r>
            <a:endParaRPr sz="1800">
              <a:latin typeface="Proxima Nova"/>
              <a:ea typeface="Proxima Nova"/>
              <a:cs typeface="Proxima Nova"/>
              <a:sym typeface="Proxima Nova"/>
            </a:endParaRPr>
          </a:p>
          <a:p>
            <a:pPr indent="457200" lvl="0" marL="0" rtl="0" algn="l">
              <a:spcBef>
                <a:spcPts val="0"/>
              </a:spcBef>
              <a:spcAft>
                <a:spcPts val="0"/>
              </a:spcAft>
              <a:buNone/>
            </a:pPr>
            <a:r>
              <a:rPr lang="en" sz="1800">
                <a:latin typeface="Proxima Nova"/>
                <a:ea typeface="Proxima Nova"/>
                <a:cs typeface="Proxima Nova"/>
                <a:sym typeface="Proxima Nova"/>
              </a:rPr>
              <a:t>So, one can further research online data augmentation with different groups and in different datasets</a:t>
            </a:r>
            <a:endParaRPr sz="1800">
              <a:latin typeface="Proxima Nova"/>
              <a:ea typeface="Proxima Nova"/>
              <a:cs typeface="Proxima Nova"/>
              <a:sym typeface="Proxima Nova"/>
            </a:endParaRPr>
          </a:p>
          <a:p>
            <a:pPr indent="457200" lvl="0" marL="0" rtl="0" algn="l">
              <a:spcBef>
                <a:spcPts val="0"/>
              </a:spcBef>
              <a:spcAft>
                <a:spcPts val="0"/>
              </a:spcAft>
              <a:buNone/>
            </a:pPr>
            <a:r>
              <a:t/>
            </a:r>
            <a:endParaRPr sz="1800">
              <a:latin typeface="Proxima Nova"/>
              <a:ea typeface="Proxima Nova"/>
              <a:cs typeface="Proxima Nova"/>
              <a:sym typeface="Proxima Nova"/>
            </a:endParaRPr>
          </a:p>
          <a:p>
            <a:pPr indent="457200" lvl="0" marL="0" rtl="0" algn="l">
              <a:spcBef>
                <a:spcPts val="0"/>
              </a:spcBef>
              <a:spcAft>
                <a:spcPts val="0"/>
              </a:spcAft>
              <a:buNone/>
            </a:pPr>
            <a:r>
              <a:rPr lang="en" sz="1800">
                <a:latin typeface="Proxima Nova"/>
                <a:ea typeface="Proxima Nova"/>
                <a:cs typeface="Proxima Nova"/>
                <a:sym typeface="Proxima Nova"/>
              </a:rPr>
              <a:t>Also, two properties were left out of our approaches towards automated skin lesion diagnosis, namely:</a:t>
            </a:r>
            <a:endParaRPr sz="1800">
              <a:latin typeface="Proxima Nova"/>
              <a:ea typeface="Proxima Nova"/>
              <a:cs typeface="Proxima Nova"/>
              <a:sym typeface="Proxima Nova"/>
            </a:endParaRPr>
          </a:p>
          <a:p>
            <a:pPr indent="457200" lvl="0" marL="457200" rtl="0" algn="l">
              <a:spcBef>
                <a:spcPts val="0"/>
              </a:spcBef>
              <a:spcAft>
                <a:spcPts val="0"/>
              </a:spcAft>
              <a:buNone/>
            </a:pPr>
            <a:r>
              <a:rPr lang="en" sz="1800">
                <a:latin typeface="Proxima Nova"/>
                <a:ea typeface="Proxima Nova"/>
                <a:cs typeface="Proxima Nova"/>
                <a:sym typeface="Proxima Nova"/>
              </a:rPr>
              <a:t>Interpretability of our models which is key to increase the trust in these types of systems.</a:t>
            </a:r>
            <a:endParaRPr sz="1800">
              <a:latin typeface="Proxima Nova"/>
              <a:ea typeface="Proxima Nova"/>
              <a:cs typeface="Proxima Nova"/>
              <a:sym typeface="Proxima Nova"/>
            </a:endParaRPr>
          </a:p>
          <a:p>
            <a:pPr indent="457200" lvl="0" marL="457200" rtl="0" algn="l">
              <a:spcBef>
                <a:spcPts val="0"/>
              </a:spcBef>
              <a:spcAft>
                <a:spcPts val="0"/>
              </a:spcAft>
              <a:buNone/>
            </a:pPr>
            <a:r>
              <a:t/>
            </a:r>
            <a:endParaRPr sz="1800">
              <a:latin typeface="Proxima Nova"/>
              <a:ea typeface="Proxima Nova"/>
              <a:cs typeface="Proxima Nova"/>
              <a:sym typeface="Proxima Nova"/>
            </a:endParaRPr>
          </a:p>
          <a:p>
            <a:pPr indent="457200" lvl="0" marL="457200" rtl="0" algn="l">
              <a:spcBef>
                <a:spcPts val="0"/>
              </a:spcBef>
              <a:spcAft>
                <a:spcPts val="0"/>
              </a:spcAft>
              <a:buNone/>
            </a:pPr>
            <a:r>
              <a:rPr lang="en" sz="1800">
                <a:latin typeface="Proxima Nova"/>
                <a:ea typeface="Proxima Nova"/>
                <a:cs typeface="Proxima Nova"/>
                <a:sym typeface="Proxima Nova"/>
              </a:rPr>
              <a:t>And the Integration in the clinical workflow of medical professionals because ultematelly these classifiers aim to augment a dermatologist’s capabilities rather than replace them. </a:t>
            </a:r>
            <a:endParaRPr sz="1800">
              <a:latin typeface="Proxima Nova"/>
              <a:ea typeface="Proxima Nova"/>
              <a:cs typeface="Proxima Nova"/>
              <a:sym typeface="Proxima Nova"/>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82436d090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82436d090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thank you so much for tuning into this presentation. I hope you liked it and learned something from it! And im not waiting from some of your questions.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8beeb57bd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beeb57bd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Taking these </a:t>
            </a:r>
            <a:r>
              <a:rPr lang="en" sz="1800"/>
              <a:t>limitations </a:t>
            </a:r>
            <a:r>
              <a:rPr lang="en" sz="1800"/>
              <a:t>into consideration, this work aims to respond to the ISIC 2019 challenge by improving the generalization performance of </a:t>
            </a:r>
            <a:r>
              <a:rPr lang="en" sz="1800"/>
              <a:t>a </a:t>
            </a:r>
            <a:r>
              <a:rPr lang="en" sz="1800"/>
              <a:t>skin lesion classifier which is able to classify multiple types of skin lesions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For this purpose the objectives were to study different transfer learning methodologies, and the impact factors like data augmentation, class balancing and ensemble learning techniques.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Furthermore, the ISIC comitee noted from previous versions of this challenge that the detection of samples which are not part of the original training distribution should become a research focus for this year’s challenge. Therefore. One of this work’s objectives is to </a:t>
            </a:r>
            <a:r>
              <a:rPr lang="en" sz="1800"/>
              <a:t>experiment with different strategies to identify out of training distribution samples from the test set</a:t>
            </a:r>
            <a:endParaRPr sz="1800"/>
          </a:p>
          <a:p>
            <a:pPr indent="0" lvl="0" marL="0" rtl="0" algn="l">
              <a:lnSpc>
                <a:spcPct val="115000"/>
              </a:lnSpc>
              <a:spcBef>
                <a:spcPts val="0"/>
              </a:spcBef>
              <a:spcAft>
                <a:spcPts val="0"/>
              </a:spcAft>
              <a:buNone/>
            </a:pPr>
            <a:r>
              <a:t/>
            </a: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8beeb57bd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beeb57bd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we are going to contextualize CNNs and transfer learning for this work...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8beeb57bd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8beeb57bd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Convolutional neural networks or CNNs are based on Artificial Neural Networks or</a:t>
            </a:r>
            <a:r>
              <a:rPr lang="en" sz="1800"/>
              <a:t> </a:t>
            </a:r>
            <a:r>
              <a:rPr lang="en" sz="1800"/>
              <a:t> ANNs</a:t>
            </a:r>
            <a:endParaRPr sz="1800"/>
          </a:p>
          <a:p>
            <a:pPr indent="0" lvl="0" marL="0" rtl="0" algn="l">
              <a:spcBef>
                <a:spcPts val="0"/>
              </a:spcBef>
              <a:spcAft>
                <a:spcPts val="0"/>
              </a:spcAft>
              <a:buNone/>
            </a:pPr>
            <a:r>
              <a:rPr lang="en" sz="1800"/>
              <a:t>ANNs are usually composed of… each composed by a set of neurons</a:t>
            </a:r>
            <a:endParaRPr sz="1800"/>
          </a:p>
          <a:p>
            <a:pPr indent="0" lvl="0" marL="0" rtl="0" algn="l">
              <a:spcBef>
                <a:spcPts val="0"/>
              </a:spcBef>
              <a:spcAft>
                <a:spcPts val="0"/>
              </a:spcAft>
              <a:buNone/>
            </a:pPr>
            <a:r>
              <a:rPr lang="en" sz="1800"/>
              <a:t>A neuron can be mathematically described as….</a:t>
            </a:r>
            <a:endParaRPr sz="1800"/>
          </a:p>
          <a:p>
            <a:pPr indent="457200" lvl="0" marL="0" rtl="0" algn="l">
              <a:spcBef>
                <a:spcPts val="0"/>
              </a:spcBef>
              <a:spcAft>
                <a:spcPts val="0"/>
              </a:spcAft>
              <a:buNone/>
            </a:pPr>
            <a:r>
              <a:rPr lang="en" sz="1800"/>
              <a:t>An input x</a:t>
            </a:r>
            <a:endParaRPr sz="1800"/>
          </a:p>
          <a:p>
            <a:pPr indent="457200" lvl="0" marL="0" rtl="0" algn="l">
              <a:spcBef>
                <a:spcPts val="0"/>
              </a:spcBef>
              <a:spcAft>
                <a:spcPts val="0"/>
              </a:spcAft>
              <a:buNone/>
            </a:pPr>
            <a:r>
              <a:rPr lang="en" sz="1800"/>
              <a:t>An matrix of learnable weights w</a:t>
            </a:r>
            <a:endParaRPr sz="1800"/>
          </a:p>
          <a:p>
            <a:pPr indent="457200" lvl="0" marL="0" rtl="0" algn="l">
              <a:spcBef>
                <a:spcPts val="0"/>
              </a:spcBef>
              <a:spcAft>
                <a:spcPts val="0"/>
              </a:spcAft>
              <a:buNone/>
            </a:pPr>
            <a:r>
              <a:rPr lang="en" sz="1800"/>
              <a:t>An bias b</a:t>
            </a:r>
            <a:endParaRPr sz="1800"/>
          </a:p>
          <a:p>
            <a:pPr indent="457200" lvl="0" marL="0" rtl="0" algn="l">
              <a:spcBef>
                <a:spcPts val="0"/>
              </a:spcBef>
              <a:spcAft>
                <a:spcPts val="0"/>
              </a:spcAft>
              <a:buNone/>
            </a:pPr>
            <a:r>
              <a:rPr lang="en" sz="1800"/>
              <a:t>An activation function g such as the ReLU</a:t>
            </a:r>
            <a:endParaRPr sz="1800"/>
          </a:p>
          <a:p>
            <a:pPr indent="0" lvl="0" marL="0" rtl="0" algn="l">
              <a:spcBef>
                <a:spcPts val="0"/>
              </a:spcBef>
              <a:spcAft>
                <a:spcPts val="0"/>
              </a:spcAft>
              <a:buNone/>
            </a:pPr>
            <a:r>
              <a:rPr lang="en" sz="1800"/>
              <a:t>Parameters are learned using an optimization strategy such as Adam and these aim to decrease a loss function such as the cross entropy loss</a:t>
            </a:r>
            <a:endParaRPr sz="1800"/>
          </a:p>
          <a:p>
            <a:pPr indent="0" lvl="0" marL="0" rtl="0" algn="l">
              <a:spcBef>
                <a:spcPts val="0"/>
              </a:spcBef>
              <a:spcAft>
                <a:spcPts val="0"/>
              </a:spcAft>
              <a:buNone/>
            </a:pPr>
            <a:r>
              <a:rPr lang="en" sz="1800"/>
              <a:t>An improvement towards ANNs are Deep Neural Networks</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246e474d9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246e474d9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However, </a:t>
            </a:r>
            <a:r>
              <a:rPr lang="en" sz="1500">
                <a:solidFill>
                  <a:srgbClr val="292929"/>
                </a:solidFill>
                <a:highlight>
                  <a:schemeClr val="lt1"/>
                </a:highlight>
                <a:latin typeface="Georgia"/>
                <a:ea typeface="Georgia"/>
                <a:cs typeface="Georgia"/>
                <a:sym typeface="Georgia"/>
              </a:rPr>
              <a:t>Convolutional Neural Networks is usually used </a:t>
            </a:r>
            <a:r>
              <a:rPr lang="en" sz="1500">
                <a:solidFill>
                  <a:srgbClr val="292929"/>
                </a:solidFill>
                <a:highlight>
                  <a:srgbClr val="FFFFFF"/>
                </a:highlight>
                <a:latin typeface="Georgia"/>
                <a:ea typeface="Georgia"/>
                <a:cs typeface="Georgia"/>
                <a:sym typeface="Georgia"/>
              </a:rPr>
              <a:t>for image classifcation problems and they have the inherent ability to extract features from images. Their structure is composed of 2 components: </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The convolutional base which is composed of convolutional layers and pooling layers capable of extracting features and the classifier which translates those features into a classification label.</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Moreover, there are 3 main concepts that distinguish CNNs from normal ANNs, namely:</a:t>
            </a:r>
            <a:endParaRPr sz="1500">
              <a:solidFill>
                <a:srgbClr val="292929"/>
              </a:solidFill>
              <a:highlight>
                <a:srgbClr val="FFFFFF"/>
              </a:highlight>
              <a:latin typeface="Georgia"/>
              <a:ea typeface="Georgia"/>
              <a:cs typeface="Georgia"/>
              <a:sym typeface="Georgia"/>
            </a:endParaRPr>
          </a:p>
          <a:p>
            <a:pPr indent="45720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a:t>
            </a:r>
            <a:endParaRPr sz="15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beeb57bd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beeb57bd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Over the years, several CNN architectures have been proposed to address benchmark challenges such as the ILRSVC in which participants are asked to improve performance of their models against the ImageNet dataset.</a:t>
            </a:r>
            <a:endParaRPr sz="1800"/>
          </a:p>
          <a:p>
            <a:pPr indent="0" lvl="0" marL="0" rtl="0" algn="l">
              <a:spcBef>
                <a:spcPts val="0"/>
              </a:spcBef>
              <a:spcAft>
                <a:spcPts val="0"/>
              </a:spcAft>
              <a:buNone/>
            </a:pPr>
            <a:r>
              <a:rPr lang="en" sz="1800"/>
              <a:t>The ImageNet is a generic dataset composed of Millions of samples spread accross thousands of classes such as objects and animals.</a:t>
            </a:r>
            <a:endParaRPr sz="1800"/>
          </a:p>
          <a:p>
            <a:pPr indent="0" lvl="0" marL="0" rtl="0" algn="l">
              <a:spcBef>
                <a:spcPts val="0"/>
              </a:spcBef>
              <a:spcAft>
                <a:spcPts val="0"/>
              </a:spcAft>
              <a:buNone/>
            </a:pPr>
            <a:r>
              <a:rPr lang="en" sz="1800"/>
              <a:t>You can observe some of the most popular SOTA CNN architectures in this table on the right side:</a:t>
            </a:r>
            <a:endParaRPr sz="1800"/>
          </a:p>
          <a:p>
            <a:pPr indent="0" lvl="0" marL="0" rtl="0" algn="l">
              <a:spcBef>
                <a:spcPts val="0"/>
              </a:spcBef>
              <a:spcAft>
                <a:spcPts val="0"/>
              </a:spcAft>
              <a:buNone/>
            </a:pPr>
            <a:r>
              <a:rPr lang="en" sz="1800"/>
              <a:t>	One can see that more recent </a:t>
            </a:r>
            <a:r>
              <a:rPr lang="en" sz="1800"/>
              <a:t>architectures outperform older ones while being considerably smaller.</a:t>
            </a:r>
            <a:endParaRPr sz="1800"/>
          </a:p>
          <a:p>
            <a:pPr indent="0" lvl="0" marL="0" rtl="0" algn="l">
              <a:spcBef>
                <a:spcPts val="0"/>
              </a:spcBef>
              <a:spcAft>
                <a:spcPts val="0"/>
              </a:spcAft>
              <a:buNone/>
            </a:pPr>
            <a:r>
              <a:rPr lang="en" sz="1800"/>
              <a:t>	Furthermore, these models have an increasing depth and input size as time gone by.</a:t>
            </a:r>
            <a:endParaRPr sz="1800"/>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800"/>
              <a:t>Finally, im not going to dive into details about these architectures but you can get further descriptions in both this dissertation’s document and in a paper that is going to be presented at this year’s </a:t>
            </a:r>
            <a:r>
              <a:rPr b="1" lang="en" sz="1800">
                <a:highlight>
                  <a:schemeClr val="lt1"/>
                </a:highlight>
              </a:rPr>
              <a:t>I triple E Inteligent Systems Conference which is a product of the literature review of this work.</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8beeb57bd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8beeb57bd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reason…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Finally, by using transfer learning we explored most of these architectures on our experiments.</a:t>
            </a:r>
            <a:endParaRPr b="1" sz="1800">
              <a:highlight>
                <a:schemeClr val="lt1"/>
              </a:highlight>
            </a:endParaRPr>
          </a:p>
          <a:p>
            <a:pPr indent="0" lvl="0" marL="0" rtl="0" algn="l">
              <a:lnSpc>
                <a:spcPct val="115000"/>
              </a:lnSpc>
              <a:spcBef>
                <a:spcPts val="0"/>
              </a:spcBef>
              <a:spcAft>
                <a:spcPts val="0"/>
              </a:spcAft>
              <a:buNone/>
            </a:pPr>
            <a:r>
              <a:t/>
            </a:r>
            <a:endParaRPr b="1" sz="1800">
              <a:highlight>
                <a:schemeClr val="lt1"/>
              </a:highlight>
            </a:endParaRPr>
          </a:p>
          <a:p>
            <a:pPr indent="0" lvl="0" marL="0" rtl="0" algn="l">
              <a:spcBef>
                <a:spcPts val="0"/>
              </a:spcBef>
              <a:spcAft>
                <a:spcPts val="0"/>
              </a:spcAft>
              <a:buNone/>
            </a:pPr>
            <a:r>
              <a:t/>
            </a:r>
            <a:endParaRPr sz="18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00"/>
              </a:buClr>
              <a:buSzPts val="1400"/>
              <a:buChar char="●"/>
              <a:defRPr sz="1400">
                <a:solidFill>
                  <a:srgbClr val="000000"/>
                </a:solidFill>
              </a:defRPr>
            </a:lvl1pPr>
            <a:lvl2pPr indent="-304800" lvl="1" marL="914400">
              <a:spcBef>
                <a:spcPts val="1600"/>
              </a:spcBef>
              <a:spcAft>
                <a:spcPts val="0"/>
              </a:spcAft>
              <a:buClr>
                <a:srgbClr val="000000"/>
              </a:buClr>
              <a:buSzPts val="1200"/>
              <a:buChar char="○"/>
              <a:defRPr sz="1200">
                <a:solidFill>
                  <a:srgbClr val="000000"/>
                </a:solidFill>
              </a:defRPr>
            </a:lvl2pPr>
            <a:lvl3pPr indent="-304800" lvl="2" marL="1371600">
              <a:spcBef>
                <a:spcPts val="1600"/>
              </a:spcBef>
              <a:spcAft>
                <a:spcPts val="0"/>
              </a:spcAft>
              <a:buClr>
                <a:srgbClr val="000000"/>
              </a:buClr>
              <a:buSzPts val="1200"/>
              <a:buChar char="■"/>
              <a:defRPr sz="1200">
                <a:solidFill>
                  <a:srgbClr val="000000"/>
                </a:solidFill>
              </a:defRPr>
            </a:lvl3pPr>
            <a:lvl4pPr indent="-304800" lvl="3" marL="1828800">
              <a:spcBef>
                <a:spcPts val="1600"/>
              </a:spcBef>
              <a:spcAft>
                <a:spcPts val="0"/>
              </a:spcAft>
              <a:buClr>
                <a:srgbClr val="000000"/>
              </a:buClr>
              <a:buSzPts val="1200"/>
              <a:buChar char="●"/>
              <a:defRPr sz="1200">
                <a:solidFill>
                  <a:srgbClr val="000000"/>
                </a:solidFill>
              </a:defRPr>
            </a:lvl4pPr>
            <a:lvl5pPr indent="-304800" lvl="4" marL="2286000">
              <a:spcBef>
                <a:spcPts val="1600"/>
              </a:spcBef>
              <a:spcAft>
                <a:spcPts val="0"/>
              </a:spcAft>
              <a:buClr>
                <a:srgbClr val="000000"/>
              </a:buClr>
              <a:buSzPts val="1200"/>
              <a:buChar char="○"/>
              <a:defRPr sz="1200">
                <a:solidFill>
                  <a:srgbClr val="000000"/>
                </a:solidFill>
              </a:defRPr>
            </a:lvl5pPr>
            <a:lvl6pPr indent="-304800" lvl="5" marL="2743200">
              <a:spcBef>
                <a:spcPts val="1600"/>
              </a:spcBef>
              <a:spcAft>
                <a:spcPts val="0"/>
              </a:spcAft>
              <a:buClr>
                <a:srgbClr val="000000"/>
              </a:buClr>
              <a:buSzPts val="1200"/>
              <a:buChar char="■"/>
              <a:defRPr sz="1200">
                <a:solidFill>
                  <a:srgbClr val="000000"/>
                </a:solidFill>
              </a:defRPr>
            </a:lvl6pPr>
            <a:lvl7pPr indent="-304800" lvl="6" marL="3200400">
              <a:spcBef>
                <a:spcPts val="1600"/>
              </a:spcBef>
              <a:spcAft>
                <a:spcPts val="0"/>
              </a:spcAft>
              <a:buClr>
                <a:srgbClr val="000000"/>
              </a:buClr>
              <a:buSzPts val="1200"/>
              <a:buChar char="●"/>
              <a:defRPr sz="1200">
                <a:solidFill>
                  <a:srgbClr val="000000"/>
                </a:solidFill>
              </a:defRPr>
            </a:lvl7pPr>
            <a:lvl8pPr indent="-304800" lvl="7" marL="3657600">
              <a:spcBef>
                <a:spcPts val="1600"/>
              </a:spcBef>
              <a:spcAft>
                <a:spcPts val="0"/>
              </a:spcAft>
              <a:buClr>
                <a:srgbClr val="000000"/>
              </a:buClr>
              <a:buSzPts val="1200"/>
              <a:buChar char="○"/>
              <a:defRPr sz="1200">
                <a:solidFill>
                  <a:srgbClr val="000000"/>
                </a:solidFill>
              </a:defRPr>
            </a:lvl8pPr>
            <a:lvl9pPr indent="-304800" lvl="8" marL="4114800">
              <a:spcBef>
                <a:spcPts val="1600"/>
              </a:spcBef>
              <a:spcAft>
                <a:spcPts val="1600"/>
              </a:spcAft>
              <a:buClr>
                <a:srgbClr val="000000"/>
              </a:buClr>
              <a:buSzPts val="1200"/>
              <a:buChar char="■"/>
              <a:defRPr sz="1200">
                <a:solidFill>
                  <a:srgbClr val="000000"/>
                </a:solidFill>
              </a:defRPr>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SzPts val="1800"/>
              <a:buFont typeface="Proxima Nova"/>
              <a:buChar char="●"/>
              <a:defRPr sz="1800">
                <a:latin typeface="Proxima Nova"/>
                <a:ea typeface="Proxima Nova"/>
                <a:cs typeface="Proxima Nova"/>
                <a:sym typeface="Proxima Nova"/>
              </a:defRPr>
            </a:lvl1pPr>
            <a:lvl2pPr indent="-317500" lvl="1" marL="914400">
              <a:lnSpc>
                <a:spcPct val="115000"/>
              </a:lnSpc>
              <a:spcBef>
                <a:spcPts val="1600"/>
              </a:spcBef>
              <a:spcAft>
                <a:spcPts val="0"/>
              </a:spcAft>
              <a:buSzPts val="1400"/>
              <a:buFont typeface="Proxima Nova"/>
              <a:buChar char="○"/>
              <a:defRPr>
                <a:latin typeface="Proxima Nova"/>
                <a:ea typeface="Proxima Nova"/>
                <a:cs typeface="Proxima Nova"/>
                <a:sym typeface="Proxima Nova"/>
              </a:defRPr>
            </a:lvl2pPr>
            <a:lvl3pPr indent="-317500" lvl="2" marL="1371600">
              <a:lnSpc>
                <a:spcPct val="115000"/>
              </a:lnSpc>
              <a:spcBef>
                <a:spcPts val="1600"/>
              </a:spcBef>
              <a:spcAft>
                <a:spcPts val="0"/>
              </a:spcAft>
              <a:buSzPts val="1400"/>
              <a:buFont typeface="Proxima Nova"/>
              <a:buChar char="■"/>
              <a:defRPr>
                <a:latin typeface="Proxima Nova"/>
                <a:ea typeface="Proxima Nova"/>
                <a:cs typeface="Proxima Nova"/>
                <a:sym typeface="Proxima Nova"/>
              </a:defRPr>
            </a:lvl3pPr>
            <a:lvl4pPr indent="-317500" lvl="3" marL="1828800">
              <a:lnSpc>
                <a:spcPct val="115000"/>
              </a:lnSpc>
              <a:spcBef>
                <a:spcPts val="1600"/>
              </a:spcBef>
              <a:spcAft>
                <a:spcPts val="0"/>
              </a:spcAft>
              <a:buSzPts val="1400"/>
              <a:buFont typeface="Proxima Nova"/>
              <a:buChar char="●"/>
              <a:defRPr>
                <a:latin typeface="Proxima Nova"/>
                <a:ea typeface="Proxima Nova"/>
                <a:cs typeface="Proxima Nova"/>
                <a:sym typeface="Proxima Nova"/>
              </a:defRPr>
            </a:lvl4pPr>
            <a:lvl5pPr indent="-317500" lvl="4" marL="2286000">
              <a:lnSpc>
                <a:spcPct val="115000"/>
              </a:lnSpc>
              <a:spcBef>
                <a:spcPts val="1600"/>
              </a:spcBef>
              <a:spcAft>
                <a:spcPts val="0"/>
              </a:spcAft>
              <a:buSzPts val="1400"/>
              <a:buFont typeface="Proxima Nova"/>
              <a:buChar char="○"/>
              <a:defRPr>
                <a:latin typeface="Proxima Nova"/>
                <a:ea typeface="Proxima Nova"/>
                <a:cs typeface="Proxima Nova"/>
                <a:sym typeface="Proxima Nova"/>
              </a:defRPr>
            </a:lvl5pPr>
            <a:lvl6pPr indent="-317500" lvl="5" marL="2743200">
              <a:lnSpc>
                <a:spcPct val="115000"/>
              </a:lnSpc>
              <a:spcBef>
                <a:spcPts val="1600"/>
              </a:spcBef>
              <a:spcAft>
                <a:spcPts val="0"/>
              </a:spcAft>
              <a:buSzPts val="1400"/>
              <a:buFont typeface="Proxima Nova"/>
              <a:buChar char="■"/>
              <a:defRPr>
                <a:latin typeface="Proxima Nova"/>
                <a:ea typeface="Proxima Nova"/>
                <a:cs typeface="Proxima Nova"/>
                <a:sym typeface="Proxima Nova"/>
              </a:defRPr>
            </a:lvl6pPr>
            <a:lvl7pPr indent="-317500" lvl="6" marL="3200400">
              <a:lnSpc>
                <a:spcPct val="115000"/>
              </a:lnSpc>
              <a:spcBef>
                <a:spcPts val="1600"/>
              </a:spcBef>
              <a:spcAft>
                <a:spcPts val="0"/>
              </a:spcAft>
              <a:buSzPts val="1400"/>
              <a:buFont typeface="Proxima Nova"/>
              <a:buChar char="●"/>
              <a:defRPr>
                <a:latin typeface="Proxima Nova"/>
                <a:ea typeface="Proxima Nova"/>
                <a:cs typeface="Proxima Nova"/>
                <a:sym typeface="Proxima Nova"/>
              </a:defRPr>
            </a:lvl7pPr>
            <a:lvl8pPr indent="-317500" lvl="7" marL="3657600">
              <a:lnSpc>
                <a:spcPct val="115000"/>
              </a:lnSpc>
              <a:spcBef>
                <a:spcPts val="1600"/>
              </a:spcBef>
              <a:spcAft>
                <a:spcPts val="0"/>
              </a:spcAft>
              <a:buSzPts val="1400"/>
              <a:buFont typeface="Proxima Nova"/>
              <a:buChar char="○"/>
              <a:defRPr>
                <a:latin typeface="Proxima Nova"/>
                <a:ea typeface="Proxima Nova"/>
                <a:cs typeface="Proxima Nova"/>
                <a:sym typeface="Proxima Nova"/>
              </a:defRPr>
            </a:lvl8pPr>
            <a:lvl9pPr indent="-317500" lvl="8" marL="4114800">
              <a:lnSpc>
                <a:spcPct val="115000"/>
              </a:lnSpc>
              <a:spcBef>
                <a:spcPts val="1600"/>
              </a:spcBef>
              <a:spcAft>
                <a:spcPts val="1600"/>
              </a:spcAft>
              <a:buSzPts val="1400"/>
              <a:buFont typeface="Proxima Nova"/>
              <a:buChar char="■"/>
              <a:defRPr>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jp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5.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pn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155850" y="1290150"/>
            <a:ext cx="8832300" cy="152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00000"/>
                </a:solidFill>
              </a:rPr>
              <a:t>Deep learning for multi-class skin lesion diagnosis</a:t>
            </a:r>
            <a:endParaRPr>
              <a:solidFill>
                <a:srgbClr val="000000"/>
              </a:solidFill>
            </a:endParaRPr>
          </a:p>
        </p:txBody>
      </p:sp>
      <p:sp>
        <p:nvSpPr>
          <p:cNvPr id="60" name="Google Shape;60;p13"/>
          <p:cNvSpPr txBox="1"/>
          <p:nvPr>
            <p:ph idx="1" type="subTitle"/>
          </p:nvPr>
        </p:nvSpPr>
        <p:spPr>
          <a:xfrm>
            <a:off x="311700" y="3236575"/>
            <a:ext cx="8520600" cy="178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Fábio Miguel Tomaz dos Santos</a:t>
            </a:r>
            <a:endParaRPr b="1">
              <a:solidFill>
                <a:srgbClr val="000000"/>
              </a:solidFill>
            </a:endParaRPr>
          </a:p>
          <a:p>
            <a:pPr indent="0" lvl="0" marL="0" rtl="0" algn="ctr">
              <a:spcBef>
                <a:spcPts val="0"/>
              </a:spcBef>
              <a:spcAft>
                <a:spcPts val="0"/>
              </a:spcAft>
              <a:buNone/>
            </a:pPr>
            <a:r>
              <a:t/>
            </a:r>
            <a:endParaRPr b="1" sz="2100">
              <a:solidFill>
                <a:srgbClr val="000000"/>
              </a:solidFill>
            </a:endParaRPr>
          </a:p>
          <a:p>
            <a:pPr indent="0" lvl="0" marL="0" rtl="0" algn="ctr">
              <a:spcBef>
                <a:spcPts val="0"/>
              </a:spcBef>
              <a:spcAft>
                <a:spcPts val="0"/>
              </a:spcAft>
              <a:buNone/>
            </a:pPr>
            <a:r>
              <a:rPr lang="en" sz="2100">
                <a:solidFill>
                  <a:srgbClr val="000000"/>
                </a:solidFill>
              </a:rPr>
              <a:t>Supervisors: </a:t>
            </a:r>
            <a:r>
              <a:rPr lang="en" sz="2100">
                <a:solidFill>
                  <a:srgbClr val="000000"/>
                </a:solidFill>
              </a:rPr>
              <a:t>Filipe Silva, Pétia Georgieva</a:t>
            </a:r>
            <a:endParaRPr sz="2100">
              <a:solidFill>
                <a:srgbClr val="000000"/>
              </a:solidFill>
            </a:endParaRPr>
          </a:p>
          <a:p>
            <a:pPr indent="0" lvl="0" marL="0" rtl="0" algn="ctr">
              <a:spcBef>
                <a:spcPts val="0"/>
              </a:spcBef>
              <a:spcAft>
                <a:spcPts val="0"/>
              </a:spcAft>
              <a:buNone/>
            </a:pPr>
            <a:r>
              <a:rPr lang="en" sz="2100">
                <a:solidFill>
                  <a:srgbClr val="000000"/>
                </a:solidFill>
              </a:rPr>
              <a:t>21/07/2020</a:t>
            </a:r>
            <a:endParaRPr sz="2100">
              <a:solidFill>
                <a:srgbClr val="000000"/>
              </a:solidFill>
            </a:endParaRPr>
          </a:p>
        </p:txBody>
      </p:sp>
      <p:pic>
        <p:nvPicPr>
          <p:cNvPr id="61" name="Google Shape;61;p13"/>
          <p:cNvPicPr preferRelativeResize="0"/>
          <p:nvPr/>
        </p:nvPicPr>
        <p:blipFill rotWithShape="1">
          <a:blip r:embed="rId3">
            <a:alphaModFix/>
          </a:blip>
          <a:srcRect b="20096" l="0" r="63215" t="21804"/>
          <a:stretch/>
        </p:blipFill>
        <p:spPr>
          <a:xfrm>
            <a:off x="311700" y="179200"/>
            <a:ext cx="785825" cy="930925"/>
          </a:xfrm>
          <a:prstGeom prst="rect">
            <a:avLst/>
          </a:prstGeom>
          <a:noFill/>
          <a:ln>
            <a:noFill/>
          </a:ln>
        </p:spPr>
      </p:pic>
      <p:pic>
        <p:nvPicPr>
          <p:cNvPr id="62" name="Google Shape;62;p13"/>
          <p:cNvPicPr preferRelativeResize="0"/>
          <p:nvPr/>
        </p:nvPicPr>
        <p:blipFill rotWithShape="1">
          <a:blip r:embed="rId4">
            <a:alphaModFix/>
          </a:blip>
          <a:srcRect b="0" l="21660" r="0" t="0"/>
          <a:stretch/>
        </p:blipFill>
        <p:spPr>
          <a:xfrm>
            <a:off x="1097525" y="241763"/>
            <a:ext cx="3426849" cy="805800"/>
          </a:xfrm>
          <a:prstGeom prst="rect">
            <a:avLst/>
          </a:prstGeom>
          <a:noFill/>
          <a:ln>
            <a:noFill/>
          </a:ln>
        </p:spPr>
      </p:pic>
      <p:pic>
        <p:nvPicPr>
          <p:cNvPr id="63" name="Google Shape;63;p13"/>
          <p:cNvPicPr preferRelativeResize="0"/>
          <p:nvPr/>
        </p:nvPicPr>
        <p:blipFill rotWithShape="1">
          <a:blip r:embed="rId5">
            <a:alphaModFix/>
          </a:blip>
          <a:srcRect b="30249" l="18684" r="20176" t="8442"/>
          <a:stretch/>
        </p:blipFill>
        <p:spPr>
          <a:xfrm>
            <a:off x="7903920" y="179200"/>
            <a:ext cx="928385" cy="930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129" name="Google Shape;129;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and Objectives</a:t>
            </a:r>
            <a:endParaRPr/>
          </a:p>
          <a:p>
            <a:pPr indent="-342900" lvl="0" marL="457200" rtl="0" algn="l">
              <a:spcBef>
                <a:spcPts val="0"/>
              </a:spcBef>
              <a:spcAft>
                <a:spcPts val="0"/>
              </a:spcAft>
              <a:buSzPts val="1800"/>
              <a:buAutoNum type="arabicPeriod"/>
            </a:pPr>
            <a:r>
              <a:rPr lang="en"/>
              <a:t>CNNs and Transfer Learning</a:t>
            </a:r>
            <a:endParaRPr/>
          </a:p>
          <a:p>
            <a:pPr indent="-342900" lvl="0" marL="457200" rtl="0" algn="l">
              <a:spcBef>
                <a:spcPts val="0"/>
              </a:spcBef>
              <a:spcAft>
                <a:spcPts val="0"/>
              </a:spcAft>
              <a:buSzPts val="1800"/>
              <a:buAutoNum type="arabicPeriod"/>
            </a:pPr>
            <a:r>
              <a:rPr b="1" lang="en"/>
              <a:t>Experimental Setup</a:t>
            </a:r>
            <a:endParaRPr b="1"/>
          </a:p>
          <a:p>
            <a:pPr indent="-342900" lvl="0" marL="457200" rtl="0" algn="l">
              <a:spcBef>
                <a:spcPts val="0"/>
              </a:spcBef>
              <a:spcAft>
                <a:spcPts val="0"/>
              </a:spcAft>
              <a:buSzPts val="1800"/>
              <a:buAutoNum type="arabicPeriod"/>
            </a:pPr>
            <a:r>
              <a:rPr lang="en"/>
              <a:t>Pre-trained Model Choice and Hyperparameter Tuning</a:t>
            </a:r>
            <a:endParaRPr/>
          </a:p>
          <a:p>
            <a:pPr indent="-342900" lvl="0" marL="457200" rtl="0" algn="l">
              <a:spcBef>
                <a:spcPts val="0"/>
              </a:spcBef>
              <a:spcAft>
                <a:spcPts val="0"/>
              </a:spcAft>
              <a:buSzPts val="1800"/>
              <a:buAutoNum type="arabicPeriod"/>
            </a:pPr>
            <a:r>
              <a:rPr lang="en"/>
              <a:t>Improving the Model’s Generalization Performance</a:t>
            </a:r>
            <a:endParaRPr/>
          </a:p>
          <a:p>
            <a:pPr indent="-342900" lvl="0" marL="457200" rtl="0" algn="l">
              <a:spcBef>
                <a:spcPts val="0"/>
              </a:spcBef>
              <a:spcAft>
                <a:spcPts val="0"/>
              </a:spcAft>
              <a:buSzPts val="1800"/>
              <a:buAutoNum type="arabicPeriod"/>
            </a:pPr>
            <a:r>
              <a:rPr lang="en"/>
              <a:t>Results Discussion and Comparison</a:t>
            </a:r>
            <a:endParaRPr/>
          </a:p>
          <a:p>
            <a:pPr indent="-342900" lvl="0" marL="457200" rtl="0" algn="l">
              <a:spcBef>
                <a:spcPts val="0"/>
              </a:spcBef>
              <a:spcAft>
                <a:spcPts val="0"/>
              </a:spcAft>
              <a:buSzPts val="1800"/>
              <a:buAutoNum type="arabicPeriod"/>
            </a:pPr>
            <a:r>
              <a:rPr lang="en"/>
              <a:t>Conclusion</a:t>
            </a:r>
            <a:endParaRPr/>
          </a:p>
          <a:p>
            <a:pPr indent="0" lvl="0" marL="0" rtl="0" algn="l">
              <a:spcBef>
                <a:spcPts val="1600"/>
              </a:spcBef>
              <a:spcAft>
                <a:spcPts val="1600"/>
              </a:spcAft>
              <a:buNone/>
            </a:pPr>
            <a:r>
              <a:t/>
            </a:r>
            <a:endParaRPr/>
          </a:p>
        </p:txBody>
      </p:sp>
      <p:sp>
        <p:nvSpPr>
          <p:cNvPr id="130" name="Google Shape;130;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00" y="292625"/>
            <a:ext cx="440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ISIC 2019 Dataset</a:t>
            </a:r>
            <a:endParaRPr/>
          </a:p>
        </p:txBody>
      </p:sp>
      <p:sp>
        <p:nvSpPr>
          <p:cNvPr id="136" name="Google Shape;136;p23"/>
          <p:cNvSpPr txBox="1"/>
          <p:nvPr>
            <p:ph idx="1" type="body"/>
          </p:nvPr>
        </p:nvSpPr>
        <p:spPr>
          <a:xfrm>
            <a:off x="216275" y="847675"/>
            <a:ext cx="5498700" cy="3998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Contains </a:t>
            </a:r>
            <a:r>
              <a:rPr b="1" lang="en" sz="1700"/>
              <a:t>8 classes</a:t>
            </a:r>
            <a:r>
              <a:rPr lang="en" sz="1700"/>
              <a:t>:</a:t>
            </a:r>
            <a:endParaRPr sz="1700"/>
          </a:p>
          <a:p>
            <a:pPr indent="-336550" lvl="1" marL="914400" rtl="0" algn="l">
              <a:spcBef>
                <a:spcPts val="0"/>
              </a:spcBef>
              <a:spcAft>
                <a:spcPts val="0"/>
              </a:spcAft>
              <a:buSzPts val="1700"/>
              <a:buChar char="○"/>
            </a:pPr>
            <a:r>
              <a:rPr lang="en" sz="1700"/>
              <a:t>Melanoma (MEL)</a:t>
            </a:r>
            <a:endParaRPr sz="1700"/>
          </a:p>
          <a:p>
            <a:pPr indent="-336550" lvl="1" marL="914400" rtl="0" algn="l">
              <a:spcBef>
                <a:spcPts val="0"/>
              </a:spcBef>
              <a:spcAft>
                <a:spcPts val="0"/>
              </a:spcAft>
              <a:buSzPts val="1700"/>
              <a:buChar char="○"/>
            </a:pPr>
            <a:r>
              <a:rPr lang="en" sz="1700"/>
              <a:t>Melanocytic nevus (NV)</a:t>
            </a:r>
            <a:endParaRPr sz="1700"/>
          </a:p>
          <a:p>
            <a:pPr indent="-336550" lvl="1" marL="914400" rtl="0" algn="l">
              <a:spcBef>
                <a:spcPts val="0"/>
              </a:spcBef>
              <a:spcAft>
                <a:spcPts val="0"/>
              </a:spcAft>
              <a:buSzPts val="1700"/>
              <a:buChar char="○"/>
            </a:pPr>
            <a:r>
              <a:rPr lang="en" sz="1700"/>
              <a:t>Basal cell carcinoma (BCC)</a:t>
            </a:r>
            <a:endParaRPr sz="1700"/>
          </a:p>
          <a:p>
            <a:pPr indent="-336550" lvl="1" marL="914400" rtl="0" algn="l">
              <a:spcBef>
                <a:spcPts val="0"/>
              </a:spcBef>
              <a:spcAft>
                <a:spcPts val="0"/>
              </a:spcAft>
              <a:buSzPts val="1700"/>
              <a:buChar char="○"/>
            </a:pPr>
            <a:r>
              <a:rPr lang="en" sz="1700"/>
              <a:t>Actinic keratosis (AK)</a:t>
            </a:r>
            <a:endParaRPr sz="1700"/>
          </a:p>
          <a:p>
            <a:pPr indent="-336550" lvl="1" marL="914400" rtl="0" algn="l">
              <a:spcBef>
                <a:spcPts val="0"/>
              </a:spcBef>
              <a:spcAft>
                <a:spcPts val="0"/>
              </a:spcAft>
              <a:buSzPts val="1700"/>
              <a:buChar char="○"/>
            </a:pPr>
            <a:r>
              <a:rPr lang="en" sz="1700"/>
              <a:t>Benign keratosis (BK)</a:t>
            </a:r>
            <a:endParaRPr sz="1700"/>
          </a:p>
          <a:p>
            <a:pPr indent="-336550" lvl="1" marL="914400" rtl="0" algn="l">
              <a:spcBef>
                <a:spcPts val="0"/>
              </a:spcBef>
              <a:spcAft>
                <a:spcPts val="0"/>
              </a:spcAft>
              <a:buSzPts val="1700"/>
              <a:buChar char="○"/>
            </a:pPr>
            <a:r>
              <a:rPr lang="en" sz="1700"/>
              <a:t>Dermatofibroma (DF)</a:t>
            </a:r>
            <a:endParaRPr sz="1700"/>
          </a:p>
          <a:p>
            <a:pPr indent="-336550" lvl="1" marL="914400" rtl="0" algn="l">
              <a:spcBef>
                <a:spcPts val="0"/>
              </a:spcBef>
              <a:spcAft>
                <a:spcPts val="0"/>
              </a:spcAft>
              <a:buSzPts val="1700"/>
              <a:buChar char="○"/>
            </a:pPr>
            <a:r>
              <a:rPr lang="en" sz="1700"/>
              <a:t>V</a:t>
            </a:r>
            <a:r>
              <a:rPr lang="en" sz="1700"/>
              <a:t>ascular lesion (VASC)</a:t>
            </a:r>
            <a:endParaRPr sz="1700"/>
          </a:p>
          <a:p>
            <a:pPr indent="-336550" lvl="1" marL="914400" rtl="0" algn="l">
              <a:spcBef>
                <a:spcPts val="0"/>
              </a:spcBef>
              <a:spcAft>
                <a:spcPts val="0"/>
              </a:spcAft>
              <a:buSzPts val="1700"/>
              <a:buChar char="○"/>
            </a:pPr>
            <a:r>
              <a:rPr lang="en" sz="1700"/>
              <a:t>Squamous cell carcinoma (SCC)</a:t>
            </a:r>
            <a:endParaRPr sz="1700"/>
          </a:p>
          <a:p>
            <a:pPr indent="-336550" lvl="0" marL="457200" rtl="0" algn="l">
              <a:spcBef>
                <a:spcPts val="1000"/>
              </a:spcBef>
              <a:spcAft>
                <a:spcPts val="0"/>
              </a:spcAft>
              <a:buSzPts val="1700"/>
              <a:buChar char="●"/>
            </a:pPr>
            <a:r>
              <a:rPr lang="en" sz="1700"/>
              <a:t>Pre-processing: </a:t>
            </a:r>
            <a:r>
              <a:rPr b="1" lang="en" sz="1700"/>
              <a:t>cropping</a:t>
            </a:r>
            <a:r>
              <a:rPr lang="en" sz="1700"/>
              <a:t>, </a:t>
            </a:r>
            <a:r>
              <a:rPr b="1" lang="en" sz="1700"/>
              <a:t>resizing</a:t>
            </a:r>
            <a:r>
              <a:rPr lang="en" sz="1700"/>
              <a:t>, </a:t>
            </a:r>
            <a:r>
              <a:rPr b="1" lang="en" sz="1700"/>
              <a:t>normalization</a:t>
            </a:r>
            <a:endParaRPr b="1" sz="1700"/>
          </a:p>
          <a:p>
            <a:pPr indent="-342900" lvl="0" marL="457200" rtl="0" algn="l">
              <a:spcBef>
                <a:spcPts val="1000"/>
              </a:spcBef>
              <a:spcAft>
                <a:spcPts val="0"/>
              </a:spcAft>
              <a:buSzPts val="1800"/>
              <a:buChar char="●"/>
            </a:pPr>
            <a:r>
              <a:rPr lang="en"/>
              <a:t>Train, validation and test split</a:t>
            </a:r>
            <a:r>
              <a:rPr lang="en"/>
              <a:t> </a:t>
            </a:r>
            <a:endParaRPr/>
          </a:p>
          <a:p>
            <a:pPr indent="-342900" lvl="0" marL="457200" rtl="0" algn="l">
              <a:spcBef>
                <a:spcPts val="1000"/>
              </a:spcBef>
              <a:spcAft>
                <a:spcPts val="0"/>
              </a:spcAft>
              <a:buSzPts val="1800"/>
              <a:buChar char="●"/>
            </a:pPr>
            <a:r>
              <a:rPr b="1" lang="en"/>
              <a:t>Same validation &amp; test sets across experiments</a:t>
            </a:r>
            <a:endParaRPr b="1" sz="1700"/>
          </a:p>
          <a:p>
            <a:pPr indent="0" lvl="0" marL="0" rtl="0" algn="l">
              <a:spcBef>
                <a:spcPts val="1000"/>
              </a:spcBef>
              <a:spcAft>
                <a:spcPts val="1600"/>
              </a:spcAft>
              <a:buNone/>
            </a:pPr>
            <a:r>
              <a:t/>
            </a:r>
            <a:endParaRPr/>
          </a:p>
        </p:txBody>
      </p:sp>
      <p:pic>
        <p:nvPicPr>
          <p:cNvPr id="137" name="Google Shape;137;p23"/>
          <p:cNvPicPr preferRelativeResize="0"/>
          <p:nvPr/>
        </p:nvPicPr>
        <p:blipFill>
          <a:blip r:embed="rId3">
            <a:alphaModFix/>
          </a:blip>
          <a:stretch>
            <a:fillRect/>
          </a:stretch>
        </p:blipFill>
        <p:spPr>
          <a:xfrm>
            <a:off x="5715000" y="0"/>
            <a:ext cx="3354850" cy="4883220"/>
          </a:xfrm>
          <a:prstGeom prst="rect">
            <a:avLst/>
          </a:prstGeom>
          <a:noFill/>
          <a:ln>
            <a:noFill/>
          </a:ln>
        </p:spPr>
      </p:pic>
      <p:sp>
        <p:nvSpPr>
          <p:cNvPr id="138" name="Google Shape;13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Imbalance </a:t>
            </a:r>
            <a:endParaRPr/>
          </a:p>
        </p:txBody>
      </p:sp>
      <p:sp>
        <p:nvSpPr>
          <p:cNvPr id="144" name="Google Shape;144;p24"/>
          <p:cNvSpPr txBox="1"/>
          <p:nvPr>
            <p:ph idx="1" type="body"/>
          </p:nvPr>
        </p:nvSpPr>
        <p:spPr>
          <a:xfrm>
            <a:off x="311700" y="1152475"/>
            <a:ext cx="8520600" cy="1024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High imbalance leads to poor optimization strategies</a:t>
            </a:r>
            <a:endParaRPr b="1"/>
          </a:p>
          <a:p>
            <a:pPr indent="-342900" lvl="0" marL="457200" rtl="0" algn="l">
              <a:spcBef>
                <a:spcPts val="0"/>
              </a:spcBef>
              <a:spcAft>
                <a:spcPts val="0"/>
              </a:spcAft>
              <a:buSzPts val="1800"/>
              <a:buChar char="●"/>
            </a:pPr>
            <a:r>
              <a:rPr lang="en"/>
              <a:t>Solution: </a:t>
            </a:r>
            <a:r>
              <a:rPr lang="en"/>
              <a:t>Assign higher loss towards underrepresented classes in the loss function</a:t>
            </a:r>
            <a:endParaRPr/>
          </a:p>
        </p:txBody>
      </p:sp>
      <p:pic>
        <p:nvPicPr>
          <p:cNvPr id="145" name="Google Shape;145;p24"/>
          <p:cNvPicPr preferRelativeResize="0"/>
          <p:nvPr/>
        </p:nvPicPr>
        <p:blipFill rotWithShape="1">
          <a:blip r:embed="rId3">
            <a:alphaModFix/>
          </a:blip>
          <a:srcRect b="2211" l="0" r="0" t="2875"/>
          <a:stretch/>
        </p:blipFill>
        <p:spPr>
          <a:xfrm>
            <a:off x="0" y="2365975"/>
            <a:ext cx="4221500" cy="2504100"/>
          </a:xfrm>
          <a:prstGeom prst="rect">
            <a:avLst/>
          </a:prstGeom>
          <a:noFill/>
          <a:ln>
            <a:noFill/>
          </a:ln>
        </p:spPr>
      </p:pic>
      <p:pic>
        <p:nvPicPr>
          <p:cNvPr id="146" name="Google Shape;146;p24"/>
          <p:cNvPicPr preferRelativeResize="0"/>
          <p:nvPr/>
        </p:nvPicPr>
        <p:blipFill>
          <a:blip r:embed="rId4">
            <a:alphaModFix/>
          </a:blip>
          <a:stretch>
            <a:fillRect/>
          </a:stretch>
        </p:blipFill>
        <p:spPr>
          <a:xfrm>
            <a:off x="5594125" y="2252795"/>
            <a:ext cx="3402726" cy="2617279"/>
          </a:xfrm>
          <a:prstGeom prst="rect">
            <a:avLst/>
          </a:prstGeom>
          <a:noFill/>
          <a:ln>
            <a:noFill/>
          </a:ln>
        </p:spPr>
      </p:pic>
      <p:sp>
        <p:nvSpPr>
          <p:cNvPr id="147" name="Google Shape;147;p24"/>
          <p:cNvSpPr/>
          <p:nvPr/>
        </p:nvSpPr>
        <p:spPr>
          <a:xfrm>
            <a:off x="4359425" y="3280375"/>
            <a:ext cx="1096800" cy="6753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154" name="Google Shape;154;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t>
            </a:r>
            <a:r>
              <a:rPr lang="en"/>
              <a:t>and </a:t>
            </a:r>
            <a:r>
              <a:rPr lang="en"/>
              <a:t>Objectives</a:t>
            </a:r>
            <a:endParaRPr/>
          </a:p>
          <a:p>
            <a:pPr indent="-342900" lvl="0" marL="457200" rtl="0" algn="l">
              <a:spcBef>
                <a:spcPts val="0"/>
              </a:spcBef>
              <a:spcAft>
                <a:spcPts val="0"/>
              </a:spcAft>
              <a:buSzPts val="1800"/>
              <a:buAutoNum type="arabicPeriod"/>
            </a:pPr>
            <a:r>
              <a:rPr lang="en"/>
              <a:t>CNNs and Transfer Learning</a:t>
            </a:r>
            <a:endParaRPr/>
          </a:p>
          <a:p>
            <a:pPr indent="-342900" lvl="0" marL="457200" rtl="0" algn="l">
              <a:spcBef>
                <a:spcPts val="0"/>
              </a:spcBef>
              <a:spcAft>
                <a:spcPts val="0"/>
              </a:spcAft>
              <a:buSzPts val="1800"/>
              <a:buAutoNum type="arabicPeriod"/>
            </a:pPr>
            <a:r>
              <a:rPr lang="en"/>
              <a:t>Experimental Setup</a:t>
            </a:r>
            <a:endParaRPr/>
          </a:p>
          <a:p>
            <a:pPr indent="-342900" lvl="0" marL="457200" rtl="0" algn="l">
              <a:spcBef>
                <a:spcPts val="0"/>
              </a:spcBef>
              <a:spcAft>
                <a:spcPts val="0"/>
              </a:spcAft>
              <a:buSzPts val="1800"/>
              <a:buAutoNum type="arabicPeriod"/>
            </a:pPr>
            <a:r>
              <a:rPr b="1" lang="en"/>
              <a:t>Pre-trained Model Choice and Hyperparameter Tuning</a:t>
            </a:r>
            <a:endParaRPr b="1"/>
          </a:p>
          <a:p>
            <a:pPr indent="-342900" lvl="0" marL="457200" rtl="0" algn="l">
              <a:spcBef>
                <a:spcPts val="0"/>
              </a:spcBef>
              <a:spcAft>
                <a:spcPts val="0"/>
              </a:spcAft>
              <a:buSzPts val="1800"/>
              <a:buAutoNum type="arabicPeriod"/>
            </a:pPr>
            <a:r>
              <a:rPr lang="en"/>
              <a:t>Improving the Model’s Generalization Performance</a:t>
            </a:r>
            <a:endParaRPr/>
          </a:p>
          <a:p>
            <a:pPr indent="-342900" lvl="0" marL="457200" rtl="0" algn="l">
              <a:spcBef>
                <a:spcPts val="0"/>
              </a:spcBef>
              <a:spcAft>
                <a:spcPts val="0"/>
              </a:spcAft>
              <a:buSzPts val="1800"/>
              <a:buAutoNum type="arabicPeriod"/>
            </a:pPr>
            <a:r>
              <a:rPr lang="en"/>
              <a:t>Results Discussion and </a:t>
            </a:r>
            <a:r>
              <a:rPr lang="en"/>
              <a:t>Comparison</a:t>
            </a:r>
            <a:endParaRPr/>
          </a:p>
          <a:p>
            <a:pPr indent="-342900" lvl="0" marL="457200" rtl="0" algn="l">
              <a:spcBef>
                <a:spcPts val="0"/>
              </a:spcBef>
              <a:spcAft>
                <a:spcPts val="0"/>
              </a:spcAft>
              <a:buSzPts val="1800"/>
              <a:buAutoNum type="arabicPeriod"/>
            </a:pPr>
            <a:r>
              <a:rPr lang="en"/>
              <a:t>Conclusion</a:t>
            </a:r>
            <a:endParaRPr/>
          </a:p>
          <a:p>
            <a:pPr indent="0" lvl="0" marL="0" rtl="0" algn="l">
              <a:spcBef>
                <a:spcPts val="1600"/>
              </a:spcBef>
              <a:spcAft>
                <a:spcPts val="1600"/>
              </a:spcAft>
              <a:buNone/>
            </a:pPr>
            <a:r>
              <a:t/>
            </a:r>
            <a:endParaRPr/>
          </a:p>
        </p:txBody>
      </p:sp>
      <p:sp>
        <p:nvSpPr>
          <p:cNvPr id="155" name="Google Shape;155;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pic>
        <p:nvPicPr>
          <p:cNvPr id="160" name="Google Shape;160;p26"/>
          <p:cNvPicPr preferRelativeResize="0"/>
          <p:nvPr/>
        </p:nvPicPr>
        <p:blipFill>
          <a:blip r:embed="rId3">
            <a:alphaModFix/>
          </a:blip>
          <a:stretch>
            <a:fillRect/>
          </a:stretch>
        </p:blipFill>
        <p:spPr>
          <a:xfrm>
            <a:off x="4345800" y="213400"/>
            <a:ext cx="4738698" cy="4622365"/>
          </a:xfrm>
          <a:prstGeom prst="rect">
            <a:avLst/>
          </a:prstGeom>
          <a:noFill/>
          <a:ln>
            <a:noFill/>
          </a:ln>
        </p:spPr>
      </p:pic>
      <p:sp>
        <p:nvSpPr>
          <p:cNvPr id="161" name="Google Shape;161;p26"/>
          <p:cNvSpPr txBox="1"/>
          <p:nvPr>
            <p:ph type="title"/>
          </p:nvPr>
        </p:nvSpPr>
        <p:spPr>
          <a:xfrm>
            <a:off x="311700" y="289600"/>
            <a:ext cx="493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Freeze the Convolutional Base</a:t>
            </a:r>
            <a:endParaRPr/>
          </a:p>
        </p:txBody>
      </p:sp>
      <p:sp>
        <p:nvSpPr>
          <p:cNvPr id="162" name="Google Shape;162;p26"/>
          <p:cNvSpPr txBox="1"/>
          <p:nvPr>
            <p:ph idx="1" type="body"/>
          </p:nvPr>
        </p:nvSpPr>
        <p:spPr>
          <a:xfrm>
            <a:off x="311700" y="1273975"/>
            <a:ext cx="4034100" cy="3190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ImageNet is </a:t>
            </a:r>
            <a:r>
              <a:rPr lang="en"/>
              <a:t>substantially</a:t>
            </a:r>
            <a:r>
              <a:rPr lang="en"/>
              <a:t> different from ISIC 2019</a:t>
            </a:r>
            <a:endParaRPr/>
          </a:p>
          <a:p>
            <a:pPr indent="-342900" lvl="0" marL="457200" rtl="0" algn="l">
              <a:spcBef>
                <a:spcPts val="0"/>
              </a:spcBef>
              <a:spcAft>
                <a:spcPts val="0"/>
              </a:spcAft>
              <a:buSzPts val="1800"/>
              <a:buChar char="●"/>
            </a:pPr>
            <a:r>
              <a:rPr lang="en"/>
              <a:t>Convolutional base parameters are optimized </a:t>
            </a:r>
            <a:r>
              <a:rPr lang="en"/>
              <a:t>for </a:t>
            </a:r>
            <a:r>
              <a:rPr lang="en"/>
              <a:t>a very specific </a:t>
            </a:r>
            <a:r>
              <a:rPr lang="en"/>
              <a:t>domain </a:t>
            </a:r>
            <a:endParaRPr/>
          </a:p>
          <a:p>
            <a:pPr indent="-342900" lvl="0" marL="457200" rtl="0" algn="l">
              <a:spcBef>
                <a:spcPts val="0"/>
              </a:spcBef>
              <a:spcAft>
                <a:spcPts val="0"/>
              </a:spcAft>
              <a:buSzPts val="1800"/>
              <a:buChar char="●"/>
            </a:pPr>
            <a:r>
              <a:rPr lang="en"/>
              <a:t>Relatively</a:t>
            </a:r>
            <a:r>
              <a:rPr lang="en"/>
              <a:t> good performance on </a:t>
            </a:r>
            <a:r>
              <a:rPr lang="en"/>
              <a:t>EfficientNets</a:t>
            </a:r>
            <a:endParaRPr/>
          </a:p>
          <a:p>
            <a:pPr indent="-342900" lvl="0" marL="457200" rtl="0" algn="l">
              <a:spcBef>
                <a:spcPts val="0"/>
              </a:spcBef>
              <a:spcAft>
                <a:spcPts val="0"/>
              </a:spcAft>
              <a:buSzPts val="1800"/>
              <a:buChar char="●"/>
            </a:pPr>
            <a:r>
              <a:rPr b="1" lang="en"/>
              <a:t>Sub-optimal transfer learning approach for skin lesion classification!</a:t>
            </a:r>
            <a:endParaRPr b="1"/>
          </a:p>
        </p:txBody>
      </p:sp>
      <p:sp>
        <p:nvSpPr>
          <p:cNvPr id="163" name="Google Shape;163;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27"/>
          <p:cNvPicPr preferRelativeResize="0"/>
          <p:nvPr/>
        </p:nvPicPr>
        <p:blipFill>
          <a:blip r:embed="rId3">
            <a:alphaModFix/>
          </a:blip>
          <a:stretch>
            <a:fillRect/>
          </a:stretch>
        </p:blipFill>
        <p:spPr>
          <a:xfrm>
            <a:off x="4267925" y="213400"/>
            <a:ext cx="4778781" cy="4661475"/>
          </a:xfrm>
          <a:prstGeom prst="rect">
            <a:avLst/>
          </a:prstGeom>
          <a:noFill/>
          <a:ln>
            <a:noFill/>
          </a:ln>
        </p:spPr>
      </p:pic>
      <p:sp>
        <p:nvSpPr>
          <p:cNvPr id="169" name="Google Shape;169;p27"/>
          <p:cNvSpPr txBox="1"/>
          <p:nvPr>
            <p:ph type="title"/>
          </p:nvPr>
        </p:nvSpPr>
        <p:spPr>
          <a:xfrm>
            <a:off x="311700" y="289600"/>
            <a:ext cx="4581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Extraction and Fine-tuning of Convolutional Layers </a:t>
            </a:r>
            <a:endParaRPr/>
          </a:p>
        </p:txBody>
      </p:sp>
      <p:sp>
        <p:nvSpPr>
          <p:cNvPr id="170" name="Google Shape;170;p27"/>
          <p:cNvSpPr txBox="1"/>
          <p:nvPr>
            <p:ph idx="1" type="body"/>
          </p:nvPr>
        </p:nvSpPr>
        <p:spPr>
          <a:xfrm>
            <a:off x="311700" y="1273975"/>
            <a:ext cx="4034100" cy="354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K</a:t>
            </a:r>
            <a:r>
              <a:rPr b="1" lang="en"/>
              <a:t>nowledge obtained from the existing weights will be adapted to a new problem</a:t>
            </a:r>
            <a:endParaRPr b="1"/>
          </a:p>
          <a:p>
            <a:pPr indent="-342900" lvl="0" marL="457200" rtl="0" algn="l">
              <a:spcBef>
                <a:spcPts val="0"/>
              </a:spcBef>
              <a:spcAft>
                <a:spcPts val="0"/>
              </a:spcAft>
              <a:buSzPts val="1800"/>
              <a:buChar char="●"/>
            </a:pPr>
            <a:r>
              <a:rPr b="1" lang="en"/>
              <a:t>Recent architectures outperform old ones</a:t>
            </a:r>
            <a:endParaRPr b="1"/>
          </a:p>
          <a:p>
            <a:pPr indent="-342900" lvl="0" marL="457200" rtl="0" algn="l">
              <a:spcBef>
                <a:spcPts val="0"/>
              </a:spcBef>
              <a:spcAft>
                <a:spcPts val="0"/>
              </a:spcAft>
              <a:buSzPts val="1800"/>
              <a:buChar char="●"/>
            </a:pPr>
            <a:r>
              <a:rPr lang="en"/>
              <a:t>Representational depth is </a:t>
            </a:r>
            <a:r>
              <a:rPr lang="en"/>
              <a:t>beneficial</a:t>
            </a:r>
            <a:endParaRPr/>
          </a:p>
          <a:p>
            <a:pPr indent="-342900" lvl="0" marL="457200" rtl="0" algn="l">
              <a:spcBef>
                <a:spcPts val="0"/>
              </a:spcBef>
              <a:spcAft>
                <a:spcPts val="0"/>
              </a:spcAft>
              <a:buSzPts val="1800"/>
              <a:buChar char="●"/>
            </a:pPr>
            <a:r>
              <a:rPr lang="en"/>
              <a:t>Remarkable EfficientNet scalability!</a:t>
            </a:r>
            <a:endParaRPr/>
          </a:p>
          <a:p>
            <a:pPr indent="-342900" lvl="0" marL="457200" rtl="0" algn="l">
              <a:spcBef>
                <a:spcPts val="0"/>
              </a:spcBef>
              <a:spcAft>
                <a:spcPts val="0"/>
              </a:spcAft>
              <a:buSzPts val="1800"/>
              <a:buChar char="●"/>
            </a:pPr>
            <a:r>
              <a:rPr b="1" lang="en"/>
              <a:t>The DenseNet201 is selected for future experiments</a:t>
            </a:r>
            <a:r>
              <a:rPr b="1" lang="en"/>
              <a:t>.</a:t>
            </a:r>
            <a:endParaRPr b="1"/>
          </a:p>
        </p:txBody>
      </p:sp>
      <p:sp>
        <p:nvSpPr>
          <p:cNvPr id="171" name="Google Shape;171;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2" name="Google Shape;172;p27"/>
          <p:cNvSpPr/>
          <p:nvPr/>
        </p:nvSpPr>
        <p:spPr>
          <a:xfrm>
            <a:off x="4541000" y="4164300"/>
            <a:ext cx="4505700" cy="393600"/>
          </a:xfrm>
          <a:prstGeom prst="rect">
            <a:avLst/>
          </a:prstGeom>
          <a:solidFill>
            <a:srgbClr val="63D297">
              <a:alpha val="53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Performance Evaluation</a:t>
            </a:r>
            <a:endParaRPr/>
          </a:p>
        </p:txBody>
      </p:sp>
      <p:sp>
        <p:nvSpPr>
          <p:cNvPr id="178" name="Google Shape;178;p28"/>
          <p:cNvSpPr txBox="1"/>
          <p:nvPr>
            <p:ph idx="1" type="body"/>
          </p:nvPr>
        </p:nvSpPr>
        <p:spPr>
          <a:xfrm>
            <a:off x="311700" y="923875"/>
            <a:ext cx="8520600" cy="108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Poor generalization performance on underrepresented classes</a:t>
            </a:r>
            <a:endParaRPr/>
          </a:p>
          <a:p>
            <a:pPr indent="-342900" lvl="0" marL="457200" rtl="0" algn="l">
              <a:spcBef>
                <a:spcPts val="0"/>
              </a:spcBef>
              <a:spcAft>
                <a:spcPts val="0"/>
              </a:spcAft>
              <a:buSzPts val="1800"/>
              <a:buChar char="●"/>
            </a:pPr>
            <a:r>
              <a:rPr lang="en"/>
              <a:t>Hyperparameter optimization </a:t>
            </a:r>
            <a:r>
              <a:rPr lang="en"/>
              <a:t>barely</a:t>
            </a:r>
            <a:r>
              <a:rPr lang="en"/>
              <a:t> made an improvement</a:t>
            </a:r>
            <a:endParaRPr/>
          </a:p>
          <a:p>
            <a:pPr indent="-342900" lvl="0" marL="457200" rtl="0" algn="l">
              <a:spcBef>
                <a:spcPts val="0"/>
              </a:spcBef>
              <a:spcAft>
                <a:spcPts val="0"/>
              </a:spcAft>
              <a:buSzPts val="1800"/>
              <a:buChar char="●"/>
            </a:pPr>
            <a:r>
              <a:rPr b="1" lang="en"/>
              <a:t>Pre-trained models are well adapted for a wide range of hyperparameters</a:t>
            </a:r>
            <a:endParaRPr b="1"/>
          </a:p>
        </p:txBody>
      </p:sp>
      <p:pic>
        <p:nvPicPr>
          <p:cNvPr id="179" name="Google Shape;179;p28"/>
          <p:cNvPicPr preferRelativeResize="0"/>
          <p:nvPr/>
        </p:nvPicPr>
        <p:blipFill>
          <a:blip r:embed="rId3">
            <a:alphaModFix/>
          </a:blip>
          <a:stretch>
            <a:fillRect/>
          </a:stretch>
        </p:blipFill>
        <p:spPr>
          <a:xfrm>
            <a:off x="311700" y="2057625"/>
            <a:ext cx="3381116" cy="2902124"/>
          </a:xfrm>
          <a:prstGeom prst="rect">
            <a:avLst/>
          </a:prstGeom>
          <a:noFill/>
          <a:ln>
            <a:noFill/>
          </a:ln>
        </p:spPr>
      </p:pic>
      <p:pic>
        <p:nvPicPr>
          <p:cNvPr id="180" name="Google Shape;180;p28"/>
          <p:cNvPicPr preferRelativeResize="0"/>
          <p:nvPr/>
        </p:nvPicPr>
        <p:blipFill>
          <a:blip r:embed="rId4">
            <a:alphaModFix/>
          </a:blip>
          <a:stretch>
            <a:fillRect/>
          </a:stretch>
        </p:blipFill>
        <p:spPr>
          <a:xfrm>
            <a:off x="5122129" y="2012675"/>
            <a:ext cx="3485880" cy="2992025"/>
          </a:xfrm>
          <a:prstGeom prst="rect">
            <a:avLst/>
          </a:prstGeom>
          <a:noFill/>
          <a:ln>
            <a:noFill/>
          </a:ln>
        </p:spPr>
      </p:pic>
      <p:sp>
        <p:nvSpPr>
          <p:cNvPr id="181" name="Google Shape;181;p28"/>
          <p:cNvSpPr/>
          <p:nvPr/>
        </p:nvSpPr>
        <p:spPr>
          <a:xfrm>
            <a:off x="4029525" y="3222325"/>
            <a:ext cx="929400" cy="572700"/>
          </a:xfrm>
          <a:prstGeom prst="rightArrow">
            <a:avLst>
              <a:gd fmla="val 50000" name="adj1"/>
              <a:gd fmla="val 50000" name="adj2"/>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3" name="Google Shape;183;p28"/>
          <p:cNvSpPr txBox="1"/>
          <p:nvPr>
            <p:ph idx="1" type="body"/>
          </p:nvPr>
        </p:nvSpPr>
        <p:spPr>
          <a:xfrm>
            <a:off x="3618525" y="2571750"/>
            <a:ext cx="1751400" cy="79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Hypeparameter Optimization</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189" name="Google Shape;18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and Objectives</a:t>
            </a:r>
            <a:endParaRPr/>
          </a:p>
          <a:p>
            <a:pPr indent="-342900" lvl="0" marL="457200" rtl="0" algn="l">
              <a:spcBef>
                <a:spcPts val="0"/>
              </a:spcBef>
              <a:spcAft>
                <a:spcPts val="0"/>
              </a:spcAft>
              <a:buSzPts val="1800"/>
              <a:buAutoNum type="arabicPeriod"/>
            </a:pPr>
            <a:r>
              <a:rPr lang="en"/>
              <a:t>CNNs and Transfer Learning</a:t>
            </a:r>
            <a:endParaRPr/>
          </a:p>
          <a:p>
            <a:pPr indent="-342900" lvl="0" marL="457200" rtl="0" algn="l">
              <a:spcBef>
                <a:spcPts val="0"/>
              </a:spcBef>
              <a:spcAft>
                <a:spcPts val="0"/>
              </a:spcAft>
              <a:buSzPts val="1800"/>
              <a:buAutoNum type="arabicPeriod"/>
            </a:pPr>
            <a:r>
              <a:rPr lang="en"/>
              <a:t>Experimental Setup</a:t>
            </a:r>
            <a:endParaRPr/>
          </a:p>
          <a:p>
            <a:pPr indent="-342900" lvl="0" marL="457200" rtl="0" algn="l">
              <a:spcBef>
                <a:spcPts val="0"/>
              </a:spcBef>
              <a:spcAft>
                <a:spcPts val="0"/>
              </a:spcAft>
              <a:buSzPts val="1800"/>
              <a:buAutoNum type="arabicPeriod"/>
            </a:pPr>
            <a:r>
              <a:rPr lang="en"/>
              <a:t>Pre-trained Model Choice and Hyperparameter Tuning</a:t>
            </a:r>
            <a:endParaRPr/>
          </a:p>
          <a:p>
            <a:pPr indent="-342900" lvl="0" marL="457200" rtl="0" algn="l">
              <a:spcBef>
                <a:spcPts val="0"/>
              </a:spcBef>
              <a:spcAft>
                <a:spcPts val="0"/>
              </a:spcAft>
              <a:buSzPts val="1800"/>
              <a:buAutoNum type="arabicPeriod"/>
            </a:pPr>
            <a:r>
              <a:rPr b="1" lang="en"/>
              <a:t>Improving the Model’s Generalization Performance</a:t>
            </a:r>
            <a:endParaRPr b="1"/>
          </a:p>
          <a:p>
            <a:pPr indent="-342900" lvl="0" marL="457200" rtl="0" algn="l">
              <a:spcBef>
                <a:spcPts val="0"/>
              </a:spcBef>
              <a:spcAft>
                <a:spcPts val="0"/>
              </a:spcAft>
              <a:buSzPts val="1800"/>
              <a:buAutoNum type="arabicPeriod"/>
            </a:pPr>
            <a:r>
              <a:rPr lang="en"/>
              <a:t>Results Discussion and Comparison</a:t>
            </a:r>
            <a:endParaRPr/>
          </a:p>
          <a:p>
            <a:pPr indent="-342900" lvl="0" marL="457200" rtl="0" algn="l">
              <a:spcBef>
                <a:spcPts val="0"/>
              </a:spcBef>
              <a:spcAft>
                <a:spcPts val="0"/>
              </a:spcAft>
              <a:buSzPts val="1800"/>
              <a:buAutoNum type="arabicPeriod"/>
            </a:pPr>
            <a:r>
              <a:rPr lang="en"/>
              <a:t>Conclusion</a:t>
            </a:r>
            <a:endParaRPr/>
          </a:p>
          <a:p>
            <a:pPr indent="0" lvl="0" marL="0" rtl="0" algn="l">
              <a:spcBef>
                <a:spcPts val="1600"/>
              </a:spcBef>
              <a:spcAft>
                <a:spcPts val="1600"/>
              </a:spcAft>
              <a:buNone/>
            </a:pPr>
            <a:r>
              <a:t/>
            </a:r>
            <a:endParaRPr/>
          </a:p>
        </p:txBody>
      </p:sp>
      <p:sp>
        <p:nvSpPr>
          <p:cNvPr id="190" name="Google Shape;190;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311700" y="445025"/>
            <a:ext cx="4153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 of Dataset Size</a:t>
            </a:r>
            <a:endParaRPr/>
          </a:p>
        </p:txBody>
      </p:sp>
      <p:sp>
        <p:nvSpPr>
          <p:cNvPr id="196" name="Google Shape;196;p30"/>
          <p:cNvSpPr txBox="1"/>
          <p:nvPr>
            <p:ph idx="12" type="sldNum"/>
          </p:nvPr>
        </p:nvSpPr>
        <p:spPr>
          <a:xfrm>
            <a:off x="8472458" y="47394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7" name="Google Shape;197;p30"/>
          <p:cNvPicPr preferRelativeResize="0"/>
          <p:nvPr/>
        </p:nvPicPr>
        <p:blipFill>
          <a:blip r:embed="rId3">
            <a:alphaModFix/>
          </a:blip>
          <a:stretch>
            <a:fillRect/>
          </a:stretch>
        </p:blipFill>
        <p:spPr>
          <a:xfrm>
            <a:off x="4321675" y="1410700"/>
            <a:ext cx="4213423" cy="2755650"/>
          </a:xfrm>
          <a:prstGeom prst="rect">
            <a:avLst/>
          </a:prstGeom>
          <a:noFill/>
          <a:ln>
            <a:noFill/>
          </a:ln>
        </p:spPr>
      </p:pic>
      <p:sp>
        <p:nvSpPr>
          <p:cNvPr id="198" name="Google Shape;198;p30"/>
          <p:cNvSpPr txBox="1"/>
          <p:nvPr>
            <p:ph idx="1" type="body"/>
          </p:nvPr>
        </p:nvSpPr>
        <p:spPr>
          <a:xfrm>
            <a:off x="311700" y="1599175"/>
            <a:ext cx="3617400" cy="23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Less overfitting</a:t>
            </a:r>
            <a:endParaRPr b="1"/>
          </a:p>
          <a:p>
            <a:pPr indent="-342900" lvl="0" marL="457200" rtl="0" algn="l">
              <a:spcBef>
                <a:spcPts val="0"/>
              </a:spcBef>
              <a:spcAft>
                <a:spcPts val="0"/>
              </a:spcAft>
              <a:buSzPts val="1800"/>
              <a:buChar char="●"/>
            </a:pPr>
            <a:r>
              <a:rPr b="1" lang="en"/>
              <a:t>Better generalization performance</a:t>
            </a:r>
            <a:endParaRPr b="1"/>
          </a:p>
          <a:p>
            <a:pPr indent="-342900" lvl="0" marL="457200" rtl="0" algn="l">
              <a:spcBef>
                <a:spcPts val="0"/>
              </a:spcBef>
              <a:spcAft>
                <a:spcPts val="0"/>
              </a:spcAft>
              <a:buSzPts val="1800"/>
              <a:buChar char="●"/>
            </a:pPr>
            <a:r>
              <a:rPr lang="en"/>
              <a:t>More samples are needed to further reduce overfitting</a:t>
            </a:r>
            <a:endParaRPr/>
          </a:p>
          <a:p>
            <a:pPr indent="-342900" lvl="0" marL="457200" rtl="0" algn="l">
              <a:spcBef>
                <a:spcPts val="0"/>
              </a:spcBef>
              <a:spcAft>
                <a:spcPts val="0"/>
              </a:spcAft>
              <a:buSzPts val="1800"/>
              <a:buChar char="●"/>
            </a:pPr>
            <a:r>
              <a:rPr lang="en"/>
              <a:t>How to further increase performance?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5000 samples</a:t>
            </a:r>
            <a:r>
              <a:rPr lang="en"/>
              <a:t> vs 20518 samples</a:t>
            </a:r>
            <a:endParaRPr/>
          </a:p>
        </p:txBody>
      </p:sp>
      <p:sp>
        <p:nvSpPr>
          <p:cNvPr id="204" name="Google Shape;204;p31"/>
          <p:cNvSpPr/>
          <p:nvPr/>
        </p:nvSpPr>
        <p:spPr>
          <a:xfrm>
            <a:off x="4154988" y="2540875"/>
            <a:ext cx="834000" cy="6396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6" name="Google Shape;206;p31"/>
          <p:cNvPicPr preferRelativeResize="0"/>
          <p:nvPr/>
        </p:nvPicPr>
        <p:blipFill>
          <a:blip r:embed="rId3">
            <a:alphaModFix/>
          </a:blip>
          <a:stretch>
            <a:fillRect/>
          </a:stretch>
        </p:blipFill>
        <p:spPr>
          <a:xfrm>
            <a:off x="280404" y="1364663"/>
            <a:ext cx="3485880" cy="2992025"/>
          </a:xfrm>
          <a:prstGeom prst="rect">
            <a:avLst/>
          </a:prstGeom>
          <a:noFill/>
          <a:ln>
            <a:noFill/>
          </a:ln>
        </p:spPr>
      </p:pic>
      <p:pic>
        <p:nvPicPr>
          <p:cNvPr id="207" name="Google Shape;207;p31"/>
          <p:cNvPicPr preferRelativeResize="0"/>
          <p:nvPr/>
        </p:nvPicPr>
        <p:blipFill>
          <a:blip r:embed="rId4">
            <a:alphaModFix/>
          </a:blip>
          <a:stretch>
            <a:fillRect/>
          </a:stretch>
        </p:blipFill>
        <p:spPr>
          <a:xfrm>
            <a:off x="5235156" y="1344475"/>
            <a:ext cx="3597144" cy="2992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Structure</a:t>
            </a:r>
            <a:r>
              <a:rPr lang="en"/>
              <a:t>	</a:t>
            </a:r>
            <a:endParaRPr/>
          </a:p>
        </p:txBody>
      </p:sp>
      <p:sp>
        <p:nvSpPr>
          <p:cNvPr id="69" name="Google Shape;69;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b="1" lang="en">
                <a:solidFill>
                  <a:srgbClr val="000000"/>
                </a:solidFill>
              </a:rPr>
              <a:t>Motivation and Objectives</a:t>
            </a:r>
            <a:endParaRPr b="1">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CNNs and Transfer Learning</a:t>
            </a: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Experimental Setup</a:t>
            </a: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Pre-trained Model Choice and Hyperparameter Tuning</a:t>
            </a: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Improving the Model’s Generalization Performance</a:t>
            </a: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Results Discussion and Comparison</a:t>
            </a:r>
            <a:endParaRPr>
              <a:solidFill>
                <a:srgbClr val="000000"/>
              </a:solidFill>
            </a:endParaRPr>
          </a:p>
          <a:p>
            <a:pPr indent="-342900" lvl="0" marL="457200" rtl="0" algn="l">
              <a:spcBef>
                <a:spcPts val="0"/>
              </a:spcBef>
              <a:spcAft>
                <a:spcPts val="0"/>
              </a:spcAft>
              <a:buClr>
                <a:srgbClr val="000000"/>
              </a:buClr>
              <a:buSzPts val="1800"/>
              <a:buAutoNum type="arabicPeriod"/>
            </a:pPr>
            <a:r>
              <a:rPr lang="en">
                <a:solidFill>
                  <a:srgbClr val="000000"/>
                </a:solidFill>
              </a:rPr>
              <a:t>Conclusion</a:t>
            </a:r>
            <a:endParaRPr b="1">
              <a:solidFill>
                <a:srgbClr val="000000"/>
              </a:solidFill>
            </a:endParaRPr>
          </a:p>
          <a:p>
            <a:pPr indent="0" lvl="0" marL="0" rtl="0" algn="l">
              <a:spcBef>
                <a:spcPts val="1600"/>
              </a:spcBef>
              <a:spcAft>
                <a:spcPts val="1600"/>
              </a:spcAft>
              <a:buNone/>
            </a:pPr>
            <a:r>
              <a:t/>
            </a:r>
            <a:endParaRPr/>
          </a:p>
        </p:txBody>
      </p:sp>
      <p:sp>
        <p:nvSpPr>
          <p:cNvPr id="70" name="Google Shape;70;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 Groups</a:t>
            </a:r>
            <a:endParaRPr/>
          </a:p>
        </p:txBody>
      </p:sp>
      <p:sp>
        <p:nvSpPr>
          <p:cNvPr id="213" name="Google Shape;213;p32"/>
          <p:cNvSpPr txBox="1"/>
          <p:nvPr>
            <p:ph idx="1" type="body"/>
          </p:nvPr>
        </p:nvSpPr>
        <p:spPr>
          <a:xfrm>
            <a:off x="311700" y="1152475"/>
            <a:ext cx="49242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Group 0:</a:t>
            </a:r>
            <a:r>
              <a:rPr lang="en"/>
              <a:t> No augmentation techniques</a:t>
            </a:r>
            <a:endParaRPr/>
          </a:p>
          <a:p>
            <a:pPr indent="-342900" lvl="0" marL="457200" rtl="0" algn="l">
              <a:spcBef>
                <a:spcPts val="0"/>
              </a:spcBef>
              <a:spcAft>
                <a:spcPts val="0"/>
              </a:spcAft>
              <a:buSzPts val="1800"/>
              <a:buChar char="●"/>
            </a:pPr>
            <a:r>
              <a:rPr b="1" lang="en"/>
              <a:t>Group 1: </a:t>
            </a:r>
            <a:r>
              <a:rPr lang="en"/>
              <a:t>S</a:t>
            </a:r>
            <a:r>
              <a:rPr lang="en"/>
              <a:t>light variations to the original image;</a:t>
            </a:r>
            <a:endParaRPr/>
          </a:p>
          <a:p>
            <a:pPr indent="-342900" lvl="0" marL="457200" rtl="0" algn="l">
              <a:spcBef>
                <a:spcPts val="0"/>
              </a:spcBef>
              <a:spcAft>
                <a:spcPts val="0"/>
              </a:spcAft>
              <a:buSzPts val="1800"/>
              <a:buChar char="●"/>
            </a:pPr>
            <a:r>
              <a:rPr b="1" lang="en"/>
              <a:t>Group 2:</a:t>
            </a:r>
            <a:r>
              <a:rPr lang="en"/>
              <a:t> </a:t>
            </a:r>
            <a:r>
              <a:rPr lang="en"/>
              <a:t>Augmentation techniques of group 1 plus some a</a:t>
            </a:r>
            <a:r>
              <a:rPr lang="en"/>
              <a:t>djustments on pixel intensities</a:t>
            </a:r>
            <a:endParaRPr/>
          </a:p>
          <a:p>
            <a:pPr indent="-342900" lvl="0" marL="457200" rtl="0" algn="l">
              <a:spcBef>
                <a:spcPts val="0"/>
              </a:spcBef>
              <a:spcAft>
                <a:spcPts val="0"/>
              </a:spcAft>
              <a:buSzPts val="1800"/>
              <a:buChar char="●"/>
            </a:pPr>
            <a:r>
              <a:rPr b="1" lang="en"/>
              <a:t>Group 3: </a:t>
            </a:r>
            <a:r>
              <a:rPr lang="en"/>
              <a:t>A</a:t>
            </a:r>
            <a:r>
              <a:rPr lang="en"/>
              <a:t>ugmentation techniques of group 1 plus p</a:t>
            </a:r>
            <a:r>
              <a:rPr lang="en"/>
              <a:t>erspective transformations</a:t>
            </a:r>
            <a:endParaRPr/>
          </a:p>
          <a:p>
            <a:pPr indent="-342900" lvl="0" marL="457200" rtl="0" algn="l">
              <a:spcBef>
                <a:spcPts val="0"/>
              </a:spcBef>
              <a:spcAft>
                <a:spcPts val="0"/>
              </a:spcAft>
              <a:buSzPts val="1800"/>
              <a:buChar char="●"/>
            </a:pPr>
            <a:r>
              <a:rPr b="1" lang="en"/>
              <a:t>Group 4: </a:t>
            </a:r>
            <a:r>
              <a:rPr lang="en"/>
              <a:t>A</a:t>
            </a:r>
            <a:r>
              <a:rPr lang="en"/>
              <a:t>ugmentation techniques of group 1 plus n</a:t>
            </a:r>
            <a:r>
              <a:rPr lang="en"/>
              <a:t>oise induction augmentation techniques</a:t>
            </a:r>
            <a:endParaRPr/>
          </a:p>
        </p:txBody>
      </p:sp>
      <p:sp>
        <p:nvSpPr>
          <p:cNvPr id="214" name="Google Shape;21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5" name="Google Shape;215;p32"/>
          <p:cNvPicPr preferRelativeResize="0"/>
          <p:nvPr/>
        </p:nvPicPr>
        <p:blipFill rotWithShape="1">
          <a:blip r:embed="rId3">
            <a:alphaModFix/>
          </a:blip>
          <a:srcRect b="39719" l="0" r="0" t="0"/>
          <a:stretch/>
        </p:blipFill>
        <p:spPr>
          <a:xfrm>
            <a:off x="5235750" y="-15875"/>
            <a:ext cx="3893300" cy="2933713"/>
          </a:xfrm>
          <a:prstGeom prst="rect">
            <a:avLst/>
          </a:prstGeom>
          <a:noFill/>
          <a:ln>
            <a:noFill/>
          </a:ln>
        </p:spPr>
      </p:pic>
      <p:pic>
        <p:nvPicPr>
          <p:cNvPr id="216" name="Google Shape;216;p32"/>
          <p:cNvPicPr preferRelativeResize="0"/>
          <p:nvPr/>
        </p:nvPicPr>
        <p:blipFill rotWithShape="1">
          <a:blip r:embed="rId4">
            <a:alphaModFix/>
          </a:blip>
          <a:srcRect b="0" l="0" r="0" t="59971"/>
          <a:stretch/>
        </p:blipFill>
        <p:spPr>
          <a:xfrm>
            <a:off x="5235750" y="2879050"/>
            <a:ext cx="3893300" cy="1948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pic>
        <p:nvPicPr>
          <p:cNvPr id="221" name="Google Shape;221;p33"/>
          <p:cNvPicPr preferRelativeResize="0"/>
          <p:nvPr/>
        </p:nvPicPr>
        <p:blipFill>
          <a:blip r:embed="rId3">
            <a:alphaModFix/>
          </a:blip>
          <a:stretch>
            <a:fillRect/>
          </a:stretch>
        </p:blipFill>
        <p:spPr>
          <a:xfrm>
            <a:off x="3465750" y="1183050"/>
            <a:ext cx="5620372" cy="3385602"/>
          </a:xfrm>
          <a:prstGeom prst="rect">
            <a:avLst/>
          </a:prstGeom>
          <a:noFill/>
          <a:ln>
            <a:noFill/>
          </a:ln>
        </p:spPr>
      </p:pic>
      <p:sp>
        <p:nvSpPr>
          <p:cNvPr id="222" name="Google Shape;22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Offline</a:t>
            </a:r>
            <a:r>
              <a:rPr lang="en"/>
              <a:t> vs </a:t>
            </a:r>
            <a:r>
              <a:rPr lang="en"/>
              <a:t>Online</a:t>
            </a:r>
            <a:r>
              <a:rPr lang="en"/>
              <a:t> Data Augmentation</a:t>
            </a:r>
            <a:endParaRPr/>
          </a:p>
        </p:txBody>
      </p:sp>
      <p:sp>
        <p:nvSpPr>
          <p:cNvPr id="223" name="Google Shape;223;p33"/>
          <p:cNvSpPr txBox="1"/>
          <p:nvPr>
            <p:ph idx="1" type="body"/>
          </p:nvPr>
        </p:nvSpPr>
        <p:spPr>
          <a:xfrm>
            <a:off x="0" y="1370150"/>
            <a:ext cx="3577500" cy="3011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Offline</a:t>
            </a:r>
            <a:r>
              <a:rPr lang="en"/>
              <a:t> data augmentation used to </a:t>
            </a:r>
            <a:r>
              <a:rPr b="1" lang="en"/>
              <a:t>class balance</a:t>
            </a:r>
            <a:r>
              <a:rPr lang="en"/>
              <a:t> and </a:t>
            </a:r>
            <a:r>
              <a:rPr b="1" lang="en"/>
              <a:t>oversample</a:t>
            </a:r>
            <a:r>
              <a:rPr lang="en"/>
              <a:t> the dataset</a:t>
            </a:r>
            <a:endParaRPr b="1"/>
          </a:p>
          <a:p>
            <a:pPr indent="-342900" lvl="0" marL="457200" rtl="0" algn="l">
              <a:spcBef>
                <a:spcPts val="0"/>
              </a:spcBef>
              <a:spcAft>
                <a:spcPts val="0"/>
              </a:spcAft>
              <a:buSzPts val="1800"/>
              <a:buChar char="●"/>
            </a:pPr>
            <a:r>
              <a:rPr b="1" lang="en"/>
              <a:t>Online</a:t>
            </a:r>
            <a:r>
              <a:rPr lang="en"/>
              <a:t> data augmentation used to </a:t>
            </a:r>
            <a:r>
              <a:rPr b="1" lang="en"/>
              <a:t>reduce overfitting</a:t>
            </a:r>
            <a:r>
              <a:rPr lang="en"/>
              <a:t> while training</a:t>
            </a:r>
            <a:endParaRPr/>
          </a:p>
          <a:p>
            <a:pPr indent="-342900" lvl="0" marL="457200" rtl="0" algn="l">
              <a:spcBef>
                <a:spcPts val="0"/>
              </a:spcBef>
              <a:spcAft>
                <a:spcPts val="0"/>
              </a:spcAft>
              <a:buSzPts val="1800"/>
              <a:buChar char="●"/>
            </a:pPr>
            <a:r>
              <a:rPr b="1" lang="en"/>
              <a:t>Combining both reduces overfitting and improves generalization performance</a:t>
            </a:r>
            <a:endParaRPr b="1"/>
          </a:p>
        </p:txBody>
      </p:sp>
      <p:sp>
        <p:nvSpPr>
          <p:cNvPr id="224" name="Google Shape;224;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4"/>
          <p:cNvSpPr txBox="1"/>
          <p:nvPr>
            <p:ph type="title"/>
          </p:nvPr>
        </p:nvSpPr>
        <p:spPr>
          <a:xfrm>
            <a:off x="229000" y="505850"/>
            <a:ext cx="474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Augmentation Group Results</a:t>
            </a:r>
            <a:endParaRPr/>
          </a:p>
        </p:txBody>
      </p:sp>
      <p:pic>
        <p:nvPicPr>
          <p:cNvPr id="230" name="Google Shape;230;p34"/>
          <p:cNvPicPr preferRelativeResize="0"/>
          <p:nvPr/>
        </p:nvPicPr>
        <p:blipFill>
          <a:blip r:embed="rId3">
            <a:alphaModFix/>
          </a:blip>
          <a:stretch>
            <a:fillRect/>
          </a:stretch>
        </p:blipFill>
        <p:spPr>
          <a:xfrm>
            <a:off x="4971950" y="320850"/>
            <a:ext cx="4049202" cy="2201273"/>
          </a:xfrm>
          <a:prstGeom prst="rect">
            <a:avLst/>
          </a:prstGeom>
          <a:noFill/>
          <a:ln>
            <a:noFill/>
          </a:ln>
        </p:spPr>
      </p:pic>
      <p:sp>
        <p:nvSpPr>
          <p:cNvPr id="231" name="Google Shape;231;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32" name="Google Shape;232;p34"/>
          <p:cNvSpPr txBox="1"/>
          <p:nvPr>
            <p:ph idx="1" type="body"/>
          </p:nvPr>
        </p:nvSpPr>
        <p:spPr>
          <a:xfrm>
            <a:off x="0" y="1217750"/>
            <a:ext cx="4971900" cy="359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Offline:</a:t>
            </a:r>
            <a:endParaRPr b="1"/>
          </a:p>
          <a:p>
            <a:pPr indent="-317500" lvl="1" marL="914400" rtl="0" algn="l">
              <a:spcBef>
                <a:spcPts val="0"/>
              </a:spcBef>
              <a:spcAft>
                <a:spcPts val="0"/>
              </a:spcAft>
              <a:buSzPts val="1400"/>
              <a:buChar char="○"/>
            </a:pPr>
            <a:r>
              <a:rPr lang="en"/>
              <a:t>Complex augmentation remove important information</a:t>
            </a:r>
            <a:endParaRPr/>
          </a:p>
          <a:p>
            <a:pPr indent="-317500" lvl="1" marL="914400" rtl="0" algn="l">
              <a:spcBef>
                <a:spcPts val="0"/>
              </a:spcBef>
              <a:spcAft>
                <a:spcPts val="0"/>
              </a:spcAft>
              <a:buSzPts val="1400"/>
              <a:buChar char="○"/>
            </a:pPr>
            <a:r>
              <a:rPr b="1" lang="en"/>
              <a:t>Simpler augmentations perform better</a:t>
            </a:r>
            <a:endParaRPr b="1"/>
          </a:p>
          <a:p>
            <a:pPr indent="-342900" lvl="0" marL="457200" rtl="0" algn="l">
              <a:spcBef>
                <a:spcPts val="0"/>
              </a:spcBef>
              <a:spcAft>
                <a:spcPts val="0"/>
              </a:spcAft>
              <a:buSzPts val="1800"/>
              <a:buChar char="●"/>
            </a:pPr>
            <a:r>
              <a:rPr b="1" lang="en"/>
              <a:t>Online:</a:t>
            </a:r>
            <a:endParaRPr sz="1800"/>
          </a:p>
          <a:p>
            <a:pPr indent="-317500" lvl="1" marL="914400" rtl="0" algn="l">
              <a:spcBef>
                <a:spcPts val="0"/>
              </a:spcBef>
              <a:spcAft>
                <a:spcPts val="0"/>
              </a:spcAft>
              <a:buSzPts val="1400"/>
              <a:buChar char="○"/>
            </a:pPr>
            <a:r>
              <a:rPr lang="en"/>
              <a:t>Group 2 and 4 reduce overfitting but also reduce train, validation and test BMA</a:t>
            </a:r>
            <a:endParaRPr/>
          </a:p>
          <a:p>
            <a:pPr indent="-317500" lvl="1" marL="914400" rtl="0" algn="l">
              <a:spcBef>
                <a:spcPts val="0"/>
              </a:spcBef>
              <a:spcAft>
                <a:spcPts val="0"/>
              </a:spcAft>
              <a:buSzPts val="1400"/>
              <a:buChar char="○"/>
            </a:pPr>
            <a:r>
              <a:rPr lang="en"/>
              <a:t>Group 3 dramatically reduces overfitting</a:t>
            </a:r>
            <a:endParaRPr/>
          </a:p>
          <a:p>
            <a:pPr indent="-317500" lvl="1" marL="914400" rtl="0" algn="l">
              <a:spcBef>
                <a:spcPts val="0"/>
              </a:spcBef>
              <a:spcAft>
                <a:spcPts val="0"/>
              </a:spcAft>
              <a:buSzPts val="1400"/>
              <a:buChar char="○"/>
            </a:pPr>
            <a:r>
              <a:rPr lang="en"/>
              <a:t>Results are related to the way online data augmentation works</a:t>
            </a:r>
            <a:endParaRPr/>
          </a:p>
          <a:p>
            <a:pPr indent="-317500" lvl="1" marL="914400" rtl="0" algn="l">
              <a:spcBef>
                <a:spcPts val="0"/>
              </a:spcBef>
              <a:spcAft>
                <a:spcPts val="0"/>
              </a:spcAft>
              <a:buSzPts val="1400"/>
              <a:buChar char="○"/>
            </a:pPr>
            <a:r>
              <a:rPr b="1" lang="en"/>
              <a:t>Complex augmentations help generalize knowledge</a:t>
            </a:r>
            <a:endParaRPr b="1"/>
          </a:p>
        </p:txBody>
      </p:sp>
      <p:pic>
        <p:nvPicPr>
          <p:cNvPr id="233" name="Google Shape;233;p34"/>
          <p:cNvPicPr preferRelativeResize="0"/>
          <p:nvPr/>
        </p:nvPicPr>
        <p:blipFill>
          <a:blip r:embed="rId4">
            <a:alphaModFix/>
          </a:blip>
          <a:stretch>
            <a:fillRect/>
          </a:stretch>
        </p:blipFill>
        <p:spPr>
          <a:xfrm>
            <a:off x="4971950" y="2598325"/>
            <a:ext cx="4049197" cy="213544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5"/>
          <p:cNvSpPr txBox="1"/>
          <p:nvPr>
            <p:ph type="title"/>
          </p:nvPr>
        </p:nvSpPr>
        <p:spPr>
          <a:xfrm>
            <a:off x="311700" y="292625"/>
            <a:ext cx="275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Balancing</a:t>
            </a:r>
            <a:endParaRPr/>
          </a:p>
        </p:txBody>
      </p:sp>
      <p:pic>
        <p:nvPicPr>
          <p:cNvPr id="239" name="Google Shape;239;p35"/>
          <p:cNvPicPr preferRelativeResize="0"/>
          <p:nvPr/>
        </p:nvPicPr>
        <p:blipFill>
          <a:blip r:embed="rId3">
            <a:alphaModFix/>
          </a:blip>
          <a:stretch>
            <a:fillRect/>
          </a:stretch>
        </p:blipFill>
        <p:spPr>
          <a:xfrm>
            <a:off x="3918088" y="504237"/>
            <a:ext cx="5225922" cy="4135023"/>
          </a:xfrm>
          <a:prstGeom prst="rect">
            <a:avLst/>
          </a:prstGeom>
          <a:noFill/>
          <a:ln>
            <a:noFill/>
          </a:ln>
        </p:spPr>
      </p:pic>
      <p:sp>
        <p:nvSpPr>
          <p:cNvPr id="240" name="Google Shape;240;p35"/>
          <p:cNvSpPr txBox="1"/>
          <p:nvPr>
            <p:ph idx="1" type="body"/>
          </p:nvPr>
        </p:nvSpPr>
        <p:spPr>
          <a:xfrm>
            <a:off x="0" y="1589988"/>
            <a:ext cx="4221000" cy="196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Oversampling through augmentation group 1</a:t>
            </a:r>
            <a:endParaRPr/>
          </a:p>
          <a:p>
            <a:pPr indent="-342900" lvl="0" marL="457200" rtl="0" algn="l">
              <a:spcBef>
                <a:spcPts val="1500"/>
              </a:spcBef>
              <a:spcAft>
                <a:spcPts val="0"/>
              </a:spcAft>
              <a:buSzPts val="1800"/>
              <a:buChar char="●"/>
            </a:pPr>
            <a:r>
              <a:rPr b="1" lang="en"/>
              <a:t>Performance increase on underrepresented classes</a:t>
            </a:r>
            <a:endParaRPr b="1"/>
          </a:p>
          <a:p>
            <a:pPr indent="-342900" lvl="0" marL="457200" rtl="0" algn="l">
              <a:spcBef>
                <a:spcPts val="1500"/>
              </a:spcBef>
              <a:spcAft>
                <a:spcPts val="1500"/>
              </a:spcAft>
              <a:buSzPts val="1800"/>
              <a:buChar char="●"/>
            </a:pPr>
            <a:r>
              <a:rPr lang="en"/>
              <a:t>Gap between BMA and accuracy</a:t>
            </a:r>
            <a:endParaRPr/>
          </a:p>
        </p:txBody>
      </p:sp>
      <p:sp>
        <p:nvSpPr>
          <p:cNvPr id="241" name="Google Shape;241;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6"/>
          <p:cNvSpPr txBox="1"/>
          <p:nvPr>
            <p:ph type="title"/>
          </p:nvPr>
        </p:nvSpPr>
        <p:spPr>
          <a:xfrm>
            <a:off x="311700" y="368825"/>
            <a:ext cx="8378100" cy="9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riginal Training Dataset (20518 samples)</a:t>
            </a:r>
            <a:r>
              <a:rPr lang="en"/>
              <a:t> vs Synthetic Class-Balanced Dataset (83432 samples)</a:t>
            </a:r>
            <a:endParaRPr/>
          </a:p>
        </p:txBody>
      </p:sp>
      <p:sp>
        <p:nvSpPr>
          <p:cNvPr id="247" name="Google Shape;247;p36"/>
          <p:cNvSpPr/>
          <p:nvPr/>
        </p:nvSpPr>
        <p:spPr>
          <a:xfrm>
            <a:off x="4154988" y="2693275"/>
            <a:ext cx="834000" cy="6396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9" name="Google Shape;249;p36"/>
          <p:cNvPicPr preferRelativeResize="0"/>
          <p:nvPr/>
        </p:nvPicPr>
        <p:blipFill>
          <a:blip r:embed="rId3">
            <a:alphaModFix/>
          </a:blip>
          <a:stretch>
            <a:fillRect/>
          </a:stretch>
        </p:blipFill>
        <p:spPr>
          <a:xfrm>
            <a:off x="311706" y="1517075"/>
            <a:ext cx="3597144" cy="2992000"/>
          </a:xfrm>
          <a:prstGeom prst="rect">
            <a:avLst/>
          </a:prstGeom>
          <a:noFill/>
          <a:ln>
            <a:noFill/>
          </a:ln>
        </p:spPr>
      </p:pic>
      <p:pic>
        <p:nvPicPr>
          <p:cNvPr id="250" name="Google Shape;250;p36"/>
          <p:cNvPicPr preferRelativeResize="0"/>
          <p:nvPr/>
        </p:nvPicPr>
        <p:blipFill>
          <a:blip r:embed="rId4">
            <a:alphaModFix/>
          </a:blip>
          <a:stretch>
            <a:fillRect/>
          </a:stretch>
        </p:blipFill>
        <p:spPr>
          <a:xfrm>
            <a:off x="5235150" y="1530500"/>
            <a:ext cx="3454549" cy="2965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7"/>
          <p:cNvSpPr txBox="1"/>
          <p:nvPr>
            <p:ph type="title"/>
          </p:nvPr>
        </p:nvSpPr>
        <p:spPr>
          <a:xfrm>
            <a:off x="311700" y="292625"/>
            <a:ext cx="275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Ensemble</a:t>
            </a:r>
            <a:endParaRPr/>
          </a:p>
        </p:txBody>
      </p:sp>
      <p:sp>
        <p:nvSpPr>
          <p:cNvPr id="256" name="Google Shape;256;p37"/>
          <p:cNvSpPr txBox="1"/>
          <p:nvPr>
            <p:ph idx="1" type="body"/>
          </p:nvPr>
        </p:nvSpPr>
        <p:spPr>
          <a:xfrm>
            <a:off x="-76125" y="1243038"/>
            <a:ext cx="3385500" cy="265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Considerable improvement from single-model performance</a:t>
            </a:r>
            <a:endParaRPr/>
          </a:p>
          <a:p>
            <a:pPr indent="-342900" lvl="0" marL="457200" rtl="0" algn="l">
              <a:spcBef>
                <a:spcPts val="1500"/>
              </a:spcBef>
              <a:spcAft>
                <a:spcPts val="0"/>
              </a:spcAft>
              <a:buSzPts val="1800"/>
              <a:buChar char="●"/>
            </a:pPr>
            <a:r>
              <a:rPr lang="en"/>
              <a:t>More models are not </a:t>
            </a:r>
            <a:r>
              <a:rPr lang="en"/>
              <a:t>necessarily</a:t>
            </a:r>
            <a:r>
              <a:rPr lang="en"/>
              <a:t> better</a:t>
            </a:r>
            <a:endParaRPr/>
          </a:p>
          <a:p>
            <a:pPr indent="-342900" lvl="0" marL="457200" rtl="0" algn="l">
              <a:spcBef>
                <a:spcPts val="1500"/>
              </a:spcBef>
              <a:spcAft>
                <a:spcPts val="1500"/>
              </a:spcAft>
              <a:buSzPts val="1800"/>
              <a:buChar char="●"/>
            </a:pPr>
            <a:r>
              <a:rPr b="1" lang="en"/>
              <a:t>Very </a:t>
            </a:r>
            <a:r>
              <a:rPr b="1" lang="en"/>
              <a:t>useful</a:t>
            </a:r>
            <a:r>
              <a:rPr b="1" lang="en"/>
              <a:t> for benchmark challenges</a:t>
            </a:r>
            <a:endParaRPr b="1"/>
          </a:p>
        </p:txBody>
      </p:sp>
      <p:pic>
        <p:nvPicPr>
          <p:cNvPr id="257" name="Google Shape;257;p37"/>
          <p:cNvPicPr preferRelativeResize="0"/>
          <p:nvPr/>
        </p:nvPicPr>
        <p:blipFill>
          <a:blip r:embed="rId3">
            <a:alphaModFix/>
          </a:blip>
          <a:stretch>
            <a:fillRect/>
          </a:stretch>
        </p:blipFill>
        <p:spPr>
          <a:xfrm>
            <a:off x="3309375" y="483125"/>
            <a:ext cx="5798774" cy="4180526"/>
          </a:xfrm>
          <a:prstGeom prst="rect">
            <a:avLst/>
          </a:prstGeom>
          <a:noFill/>
          <a:ln>
            <a:noFill/>
          </a:ln>
        </p:spPr>
      </p:pic>
      <p:sp>
        <p:nvSpPr>
          <p:cNvPr id="258" name="Google Shape;258;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9" name="Google Shape;259;p37"/>
          <p:cNvSpPr/>
          <p:nvPr/>
        </p:nvSpPr>
        <p:spPr>
          <a:xfrm>
            <a:off x="3309300" y="2105250"/>
            <a:ext cx="5798700" cy="615300"/>
          </a:xfrm>
          <a:prstGeom prst="rect">
            <a:avLst/>
          </a:prstGeom>
          <a:solidFill>
            <a:srgbClr val="63D297">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ingle Model vs </a:t>
            </a:r>
            <a:r>
              <a:rPr lang="en"/>
              <a:t>Ensemble of Best Three Models </a:t>
            </a:r>
            <a:endParaRPr/>
          </a:p>
        </p:txBody>
      </p:sp>
      <p:pic>
        <p:nvPicPr>
          <p:cNvPr id="265" name="Google Shape;265;p38"/>
          <p:cNvPicPr preferRelativeResize="0"/>
          <p:nvPr/>
        </p:nvPicPr>
        <p:blipFill>
          <a:blip r:embed="rId3">
            <a:alphaModFix/>
          </a:blip>
          <a:stretch>
            <a:fillRect/>
          </a:stretch>
        </p:blipFill>
        <p:spPr>
          <a:xfrm>
            <a:off x="311700" y="1378100"/>
            <a:ext cx="3454549" cy="2965150"/>
          </a:xfrm>
          <a:prstGeom prst="rect">
            <a:avLst/>
          </a:prstGeom>
          <a:noFill/>
          <a:ln>
            <a:noFill/>
          </a:ln>
        </p:spPr>
      </p:pic>
      <p:sp>
        <p:nvSpPr>
          <p:cNvPr id="266" name="Google Shape;266;p38"/>
          <p:cNvSpPr/>
          <p:nvPr/>
        </p:nvSpPr>
        <p:spPr>
          <a:xfrm>
            <a:off x="4154988" y="2540875"/>
            <a:ext cx="834000" cy="6396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7" name="Google Shape;267;p38"/>
          <p:cNvPicPr preferRelativeResize="0"/>
          <p:nvPr/>
        </p:nvPicPr>
        <p:blipFill>
          <a:blip r:embed="rId4">
            <a:alphaModFix/>
          </a:blip>
          <a:stretch>
            <a:fillRect/>
          </a:stretch>
        </p:blipFill>
        <p:spPr>
          <a:xfrm>
            <a:off x="5377721" y="1378099"/>
            <a:ext cx="3454582" cy="2965150"/>
          </a:xfrm>
          <a:prstGeom prst="rect">
            <a:avLst/>
          </a:prstGeom>
          <a:noFill/>
          <a:ln>
            <a:noFill/>
          </a:ln>
        </p:spPr>
      </p:pic>
      <p:sp>
        <p:nvSpPr>
          <p:cNvPr id="268" name="Google Shape;268;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9"/>
          <p:cNvSpPr txBox="1"/>
          <p:nvPr>
            <p:ph type="title"/>
          </p:nvPr>
        </p:nvSpPr>
        <p:spPr>
          <a:xfrm>
            <a:off x="311700" y="445025"/>
            <a:ext cx="4541700" cy="11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 of Training Distribution Samples</a:t>
            </a:r>
            <a:endParaRPr/>
          </a:p>
        </p:txBody>
      </p:sp>
      <p:sp>
        <p:nvSpPr>
          <p:cNvPr id="274" name="Google Shape;274;p39"/>
          <p:cNvSpPr txBox="1"/>
          <p:nvPr>
            <p:ph idx="1" type="body"/>
          </p:nvPr>
        </p:nvSpPr>
        <p:spPr>
          <a:xfrm>
            <a:off x="311700" y="1916625"/>
            <a:ext cx="4344000" cy="229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Composed of different types of lesions from ISIC Archive, not belonging to the original distribution</a:t>
            </a:r>
            <a:endParaRPr/>
          </a:p>
          <a:p>
            <a:pPr indent="-342900" lvl="0" marL="457200" rtl="0" algn="l">
              <a:spcBef>
                <a:spcPts val="1500"/>
              </a:spcBef>
              <a:spcAft>
                <a:spcPts val="1500"/>
              </a:spcAft>
              <a:buSzPts val="1800"/>
              <a:buChar char="●"/>
            </a:pPr>
            <a:r>
              <a:rPr lang="en"/>
              <a:t>Same preliminary steps (i.e., pre-processing and split)</a:t>
            </a:r>
            <a:endParaRPr/>
          </a:p>
        </p:txBody>
      </p:sp>
      <p:pic>
        <p:nvPicPr>
          <p:cNvPr id="275" name="Google Shape;275;p39"/>
          <p:cNvPicPr preferRelativeResize="0"/>
          <p:nvPr/>
        </p:nvPicPr>
        <p:blipFill>
          <a:blip r:embed="rId3">
            <a:alphaModFix/>
          </a:blip>
          <a:stretch>
            <a:fillRect/>
          </a:stretch>
        </p:blipFill>
        <p:spPr>
          <a:xfrm>
            <a:off x="4795850" y="496100"/>
            <a:ext cx="4271950" cy="4271950"/>
          </a:xfrm>
          <a:prstGeom prst="rect">
            <a:avLst/>
          </a:prstGeom>
          <a:noFill/>
          <a:ln>
            <a:noFill/>
          </a:ln>
        </p:spPr>
      </p:pic>
      <p:sp>
        <p:nvSpPr>
          <p:cNvPr id="276" name="Google Shape;27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 of </a:t>
            </a:r>
            <a:r>
              <a:rPr lang="en"/>
              <a:t>training</a:t>
            </a:r>
            <a:r>
              <a:rPr lang="en"/>
              <a:t> distribution </a:t>
            </a:r>
            <a:r>
              <a:rPr lang="en"/>
              <a:t>detection</a:t>
            </a:r>
            <a:endParaRPr/>
          </a:p>
        </p:txBody>
      </p:sp>
      <p:sp>
        <p:nvSpPr>
          <p:cNvPr id="282" name="Google Shape;282;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83" name="Google Shape;283;p40"/>
          <p:cNvSpPr txBox="1"/>
          <p:nvPr>
            <p:ph idx="1" type="body"/>
          </p:nvPr>
        </p:nvSpPr>
        <p:spPr>
          <a:xfrm>
            <a:off x="159300" y="1152475"/>
            <a:ext cx="6092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Methods from the literature:</a:t>
            </a:r>
            <a:endParaRPr/>
          </a:p>
          <a:p>
            <a:pPr indent="-317500" lvl="1" marL="914400" rtl="0" algn="l">
              <a:spcBef>
                <a:spcPts val="0"/>
              </a:spcBef>
              <a:spcAft>
                <a:spcPts val="0"/>
              </a:spcAft>
              <a:buSzPts val="1400"/>
              <a:buChar char="○"/>
            </a:pPr>
            <a:r>
              <a:rPr lang="en"/>
              <a:t>Top-1 softmax thresholding</a:t>
            </a:r>
            <a:endParaRPr/>
          </a:p>
          <a:p>
            <a:pPr indent="-317500" lvl="1" marL="914400" rtl="0" algn="l">
              <a:spcBef>
                <a:spcPts val="0"/>
              </a:spcBef>
              <a:spcAft>
                <a:spcPts val="0"/>
              </a:spcAft>
              <a:buSzPts val="1400"/>
              <a:buChar char="○"/>
            </a:pPr>
            <a:r>
              <a:rPr lang="en">
                <a:solidFill>
                  <a:schemeClr val="dk1"/>
                </a:solidFill>
              </a:rPr>
              <a:t>Out-of-DIstribution detector for Neural networks  (ODIN)</a:t>
            </a:r>
            <a:endParaRPr>
              <a:solidFill>
                <a:schemeClr val="dk1"/>
              </a:solidFill>
            </a:endParaRPr>
          </a:p>
          <a:p>
            <a:pPr indent="-317500" lvl="1" marL="914400" rtl="0" algn="l">
              <a:spcBef>
                <a:spcPts val="0"/>
              </a:spcBef>
              <a:spcAft>
                <a:spcPts val="0"/>
              </a:spcAft>
              <a:buSzPts val="1400"/>
              <a:buChar char="○"/>
            </a:pPr>
            <a:r>
              <a:rPr lang="en"/>
              <a:t>Outlier Class</a:t>
            </a:r>
            <a:endParaRPr/>
          </a:p>
          <a:p>
            <a:pPr indent="-342900" lvl="0" marL="457200" rtl="0" algn="l">
              <a:spcBef>
                <a:spcPts val="0"/>
              </a:spcBef>
              <a:spcAft>
                <a:spcPts val="0"/>
              </a:spcAft>
              <a:buSzPts val="1800"/>
              <a:buChar char="●"/>
            </a:pPr>
            <a:r>
              <a:rPr lang="en"/>
              <a:t>Outlier class outperforms other approaches</a:t>
            </a:r>
            <a:endParaRPr/>
          </a:p>
          <a:p>
            <a:pPr indent="-342900" lvl="0" marL="457200" rtl="0" algn="l">
              <a:spcBef>
                <a:spcPts val="0"/>
              </a:spcBef>
              <a:spcAft>
                <a:spcPts val="0"/>
              </a:spcAft>
              <a:buSzPts val="1800"/>
              <a:buChar char="●"/>
            </a:pPr>
            <a:r>
              <a:rPr lang="en"/>
              <a:t>Some limitations:</a:t>
            </a:r>
            <a:endParaRPr/>
          </a:p>
          <a:p>
            <a:pPr indent="-317500" lvl="1" marL="914400" rtl="0" algn="l">
              <a:spcBef>
                <a:spcPts val="0"/>
              </a:spcBef>
              <a:spcAft>
                <a:spcPts val="0"/>
              </a:spcAft>
              <a:buSzPts val="1400"/>
              <a:buChar char="○"/>
            </a:pPr>
            <a:r>
              <a:rPr lang="en"/>
              <a:t>Low generalization performance:</a:t>
            </a:r>
            <a:endParaRPr/>
          </a:p>
          <a:p>
            <a:pPr indent="-317500" lvl="2" marL="1371600" rtl="0" algn="l">
              <a:spcBef>
                <a:spcPts val="0"/>
              </a:spcBef>
              <a:spcAft>
                <a:spcPts val="0"/>
              </a:spcAft>
              <a:buSzPts val="1400"/>
              <a:buChar char="■"/>
            </a:pPr>
            <a:r>
              <a:rPr lang="en"/>
              <a:t>Small set of samples</a:t>
            </a:r>
            <a:endParaRPr/>
          </a:p>
          <a:p>
            <a:pPr indent="-317500" lvl="2" marL="1371600" rtl="0" algn="l">
              <a:spcBef>
                <a:spcPts val="0"/>
              </a:spcBef>
              <a:spcAft>
                <a:spcPts val="0"/>
              </a:spcAft>
              <a:buSzPts val="1400"/>
              <a:buChar char="■"/>
            </a:pPr>
            <a:r>
              <a:rPr lang="en"/>
              <a:t>Clearly defined distribution</a:t>
            </a:r>
            <a:endParaRPr/>
          </a:p>
          <a:p>
            <a:pPr indent="-317500" lvl="1" marL="914400" rtl="0" algn="l">
              <a:spcBef>
                <a:spcPts val="0"/>
              </a:spcBef>
              <a:spcAft>
                <a:spcPts val="0"/>
              </a:spcAft>
              <a:buSzPts val="1400"/>
              <a:buChar char="○"/>
            </a:pPr>
            <a:r>
              <a:rPr lang="en"/>
              <a:t>Bias in the training and test sets</a:t>
            </a:r>
            <a:endParaRPr/>
          </a:p>
        </p:txBody>
      </p:sp>
      <p:pic>
        <p:nvPicPr>
          <p:cNvPr id="284" name="Google Shape;284;p40"/>
          <p:cNvPicPr preferRelativeResize="0"/>
          <p:nvPr/>
        </p:nvPicPr>
        <p:blipFill>
          <a:blip r:embed="rId3">
            <a:alphaModFix/>
          </a:blip>
          <a:stretch>
            <a:fillRect/>
          </a:stretch>
        </p:blipFill>
        <p:spPr>
          <a:xfrm>
            <a:off x="5855100" y="1220100"/>
            <a:ext cx="3149498" cy="2703300"/>
          </a:xfrm>
          <a:prstGeom prst="rect">
            <a:avLst/>
          </a:prstGeom>
          <a:noFill/>
          <a:ln>
            <a:noFill/>
          </a:ln>
        </p:spPr>
      </p:pic>
      <p:pic>
        <p:nvPicPr>
          <p:cNvPr id="285" name="Google Shape;285;p40"/>
          <p:cNvPicPr preferRelativeResize="0"/>
          <p:nvPr/>
        </p:nvPicPr>
        <p:blipFill>
          <a:blip r:embed="rId4">
            <a:alphaModFix/>
          </a:blip>
          <a:stretch>
            <a:fillRect/>
          </a:stretch>
        </p:blipFill>
        <p:spPr>
          <a:xfrm>
            <a:off x="1946774" y="4173050"/>
            <a:ext cx="5250450" cy="7230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291" name="Google Shape;291;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and Objectives</a:t>
            </a:r>
            <a:endParaRPr/>
          </a:p>
          <a:p>
            <a:pPr indent="-342900" lvl="0" marL="457200" rtl="0" algn="l">
              <a:spcBef>
                <a:spcPts val="0"/>
              </a:spcBef>
              <a:spcAft>
                <a:spcPts val="0"/>
              </a:spcAft>
              <a:buSzPts val="1800"/>
              <a:buAutoNum type="arabicPeriod"/>
            </a:pPr>
            <a:r>
              <a:rPr lang="en"/>
              <a:t>CNNs and Transfer Learning</a:t>
            </a:r>
            <a:endParaRPr/>
          </a:p>
          <a:p>
            <a:pPr indent="-342900" lvl="0" marL="457200" rtl="0" algn="l">
              <a:spcBef>
                <a:spcPts val="0"/>
              </a:spcBef>
              <a:spcAft>
                <a:spcPts val="0"/>
              </a:spcAft>
              <a:buSzPts val="1800"/>
              <a:buAutoNum type="arabicPeriod"/>
            </a:pPr>
            <a:r>
              <a:rPr lang="en"/>
              <a:t>Experimental Setup</a:t>
            </a:r>
            <a:endParaRPr/>
          </a:p>
          <a:p>
            <a:pPr indent="-342900" lvl="0" marL="457200" rtl="0" algn="l">
              <a:spcBef>
                <a:spcPts val="0"/>
              </a:spcBef>
              <a:spcAft>
                <a:spcPts val="0"/>
              </a:spcAft>
              <a:buSzPts val="1800"/>
              <a:buAutoNum type="arabicPeriod"/>
            </a:pPr>
            <a:r>
              <a:rPr lang="en"/>
              <a:t>Pre-trained Model Choice and Hyperparameter Tuning</a:t>
            </a:r>
            <a:endParaRPr/>
          </a:p>
          <a:p>
            <a:pPr indent="-342900" lvl="0" marL="457200" rtl="0" algn="l">
              <a:spcBef>
                <a:spcPts val="0"/>
              </a:spcBef>
              <a:spcAft>
                <a:spcPts val="0"/>
              </a:spcAft>
              <a:buSzPts val="1800"/>
              <a:buAutoNum type="arabicPeriod"/>
            </a:pPr>
            <a:r>
              <a:rPr lang="en"/>
              <a:t>Improving the Model’s Generalization Performance</a:t>
            </a:r>
            <a:endParaRPr/>
          </a:p>
          <a:p>
            <a:pPr indent="-342900" lvl="0" marL="457200" rtl="0" algn="l">
              <a:spcBef>
                <a:spcPts val="0"/>
              </a:spcBef>
              <a:spcAft>
                <a:spcPts val="0"/>
              </a:spcAft>
              <a:buSzPts val="1800"/>
              <a:buAutoNum type="arabicPeriod"/>
            </a:pPr>
            <a:r>
              <a:rPr b="1" lang="en"/>
              <a:t>Results Discussion and Comparison</a:t>
            </a:r>
            <a:endParaRPr b="1"/>
          </a:p>
          <a:p>
            <a:pPr indent="-342900" lvl="0" marL="457200" rtl="0" algn="l">
              <a:spcBef>
                <a:spcPts val="0"/>
              </a:spcBef>
              <a:spcAft>
                <a:spcPts val="0"/>
              </a:spcAft>
              <a:buSzPts val="1800"/>
              <a:buAutoNum type="arabicPeriod"/>
            </a:pPr>
            <a:r>
              <a:rPr lang="en"/>
              <a:t>Conclusion</a:t>
            </a:r>
            <a:endParaRPr/>
          </a:p>
          <a:p>
            <a:pPr indent="0" lvl="0" marL="0" rtl="0" algn="l">
              <a:spcBef>
                <a:spcPts val="1600"/>
              </a:spcBef>
              <a:spcAft>
                <a:spcPts val="1600"/>
              </a:spcAft>
              <a:buNone/>
            </a:pPr>
            <a:r>
              <a:t/>
            </a:r>
            <a:endParaRPr/>
          </a:p>
        </p:txBody>
      </p:sp>
      <p:sp>
        <p:nvSpPr>
          <p:cNvPr id="292" name="Google Shape;292;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and Motivation</a:t>
            </a:r>
            <a:endParaRPr/>
          </a:p>
        </p:txBody>
      </p:sp>
      <p:sp>
        <p:nvSpPr>
          <p:cNvPr id="76" name="Google Shape;76;p15"/>
          <p:cNvSpPr txBox="1"/>
          <p:nvPr>
            <p:ph idx="1" type="body"/>
          </p:nvPr>
        </p:nvSpPr>
        <p:spPr>
          <a:xfrm>
            <a:off x="82700" y="1076275"/>
            <a:ext cx="9061500" cy="377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a:t>
            </a:r>
            <a:r>
              <a:rPr b="1" lang="en"/>
              <a:t>International Skin Imaging Collaboration</a:t>
            </a:r>
            <a:r>
              <a:rPr lang="en"/>
              <a:t> challenges provides a </a:t>
            </a:r>
            <a:r>
              <a:rPr b="1" lang="en"/>
              <a:t>benchmark</a:t>
            </a:r>
            <a:r>
              <a:rPr lang="en"/>
              <a:t> for </a:t>
            </a:r>
            <a:r>
              <a:rPr lang="en"/>
              <a:t>comparison of skin lesion classifiers:</a:t>
            </a:r>
            <a:endParaRPr/>
          </a:p>
          <a:p>
            <a:pPr indent="-317500" lvl="1" marL="914400" rtl="0" algn="l">
              <a:spcBef>
                <a:spcPts val="0"/>
              </a:spcBef>
              <a:spcAft>
                <a:spcPts val="0"/>
              </a:spcAft>
              <a:buSzPts val="1400"/>
              <a:buChar char="○"/>
            </a:pPr>
            <a:r>
              <a:rPr lang="en"/>
              <a:t>Yearly challenges since 2016</a:t>
            </a:r>
            <a:endParaRPr/>
          </a:p>
          <a:p>
            <a:pPr indent="-317500" lvl="1" marL="914400" rtl="0" algn="l">
              <a:spcBef>
                <a:spcPts val="0"/>
              </a:spcBef>
              <a:spcAft>
                <a:spcPts val="0"/>
              </a:spcAft>
              <a:buSzPts val="1400"/>
              <a:buChar char="○"/>
            </a:pPr>
            <a:r>
              <a:rPr lang="en"/>
              <a:t>The problem is not solved!</a:t>
            </a:r>
            <a:endParaRPr/>
          </a:p>
          <a:p>
            <a:pPr indent="-342900" lvl="0" marL="457200" rtl="0" algn="l">
              <a:spcBef>
                <a:spcPts val="0"/>
              </a:spcBef>
              <a:spcAft>
                <a:spcPts val="0"/>
              </a:spcAft>
              <a:buSzPts val="1800"/>
              <a:buChar char="●"/>
            </a:pPr>
            <a:r>
              <a:rPr b="1" lang="en"/>
              <a:t>Convolutional Neural Network (CNN) models</a:t>
            </a:r>
            <a:r>
              <a:rPr lang="en"/>
              <a:t> present state-of-the-art performance in these type of challenges</a:t>
            </a:r>
            <a:endParaRPr/>
          </a:p>
          <a:p>
            <a:pPr indent="-342900" lvl="0" marL="457200" rtl="0" algn="l">
              <a:spcBef>
                <a:spcPts val="0"/>
              </a:spcBef>
              <a:spcAft>
                <a:spcPts val="0"/>
              </a:spcAft>
              <a:buSzPts val="1800"/>
              <a:buChar char="●"/>
            </a:pPr>
            <a:r>
              <a:rPr b="1" lang="en"/>
              <a:t>S</a:t>
            </a:r>
            <a:r>
              <a:rPr b="1" lang="en"/>
              <a:t>everal Limitations</a:t>
            </a:r>
            <a:r>
              <a:rPr lang="en"/>
              <a:t> prevent these models from achieving better generalization performance:</a:t>
            </a:r>
            <a:endParaRPr/>
          </a:p>
          <a:p>
            <a:pPr indent="-317500" lvl="1" marL="914400" rtl="0" algn="l">
              <a:spcBef>
                <a:spcPts val="0"/>
              </a:spcBef>
              <a:spcAft>
                <a:spcPts val="0"/>
              </a:spcAft>
              <a:buSzPts val="1400"/>
              <a:buChar char="○"/>
            </a:pPr>
            <a:r>
              <a:rPr lang="en"/>
              <a:t>Data limitations</a:t>
            </a:r>
            <a:endParaRPr/>
          </a:p>
          <a:p>
            <a:pPr indent="-317500" lvl="1" marL="914400" rtl="0" algn="l">
              <a:spcBef>
                <a:spcPts val="0"/>
              </a:spcBef>
              <a:spcAft>
                <a:spcPts val="0"/>
              </a:spcAft>
              <a:buSzPts val="1400"/>
              <a:buChar char="○"/>
            </a:pPr>
            <a:r>
              <a:rPr lang="en"/>
              <a:t>Hardware limitations</a:t>
            </a:r>
            <a:endParaRPr/>
          </a:p>
          <a:p>
            <a:pPr indent="-317500" lvl="1" marL="914400" rtl="0" algn="l">
              <a:spcBef>
                <a:spcPts val="0"/>
              </a:spcBef>
              <a:spcAft>
                <a:spcPts val="0"/>
              </a:spcAft>
              <a:buSzPts val="1400"/>
              <a:buChar char="○"/>
            </a:pPr>
            <a:r>
              <a:rPr lang="en"/>
              <a:t>Divergent train and test set distributions</a:t>
            </a:r>
            <a:endParaRPr/>
          </a:p>
        </p:txBody>
      </p:sp>
      <p:sp>
        <p:nvSpPr>
          <p:cNvPr id="77" name="Google Shape;77;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Discussion </a:t>
            </a:r>
            <a:endParaRPr/>
          </a:p>
        </p:txBody>
      </p:sp>
      <p:pic>
        <p:nvPicPr>
          <p:cNvPr id="298" name="Google Shape;298;p42"/>
          <p:cNvPicPr preferRelativeResize="0"/>
          <p:nvPr/>
        </p:nvPicPr>
        <p:blipFill>
          <a:blip r:embed="rId3">
            <a:alphaModFix/>
          </a:blip>
          <a:stretch>
            <a:fillRect/>
          </a:stretch>
        </p:blipFill>
        <p:spPr>
          <a:xfrm>
            <a:off x="1179563" y="3177975"/>
            <a:ext cx="6784874" cy="1800076"/>
          </a:xfrm>
          <a:prstGeom prst="rect">
            <a:avLst/>
          </a:prstGeom>
          <a:noFill/>
          <a:ln>
            <a:noFill/>
          </a:ln>
        </p:spPr>
      </p:pic>
      <p:sp>
        <p:nvSpPr>
          <p:cNvPr id="299" name="Google Shape;299;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0" name="Google Shape;300;p42"/>
          <p:cNvSpPr txBox="1"/>
          <p:nvPr>
            <p:ph idx="1" type="body"/>
          </p:nvPr>
        </p:nvSpPr>
        <p:spPr>
          <a:xfrm>
            <a:off x="311700" y="923875"/>
            <a:ext cx="8520600" cy="2187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Important methods to improve generalization performance:</a:t>
            </a:r>
            <a:endParaRPr b="1"/>
          </a:p>
          <a:p>
            <a:pPr indent="-317500" lvl="1" marL="914400" rtl="0" algn="l">
              <a:spcBef>
                <a:spcPts val="0"/>
              </a:spcBef>
              <a:spcAft>
                <a:spcPts val="0"/>
              </a:spcAft>
              <a:buSzPts val="1400"/>
              <a:buChar char="○"/>
            </a:pPr>
            <a:r>
              <a:rPr lang="en"/>
              <a:t>Transfer learning methodology + CNN pre-trained model</a:t>
            </a:r>
            <a:endParaRPr/>
          </a:p>
          <a:p>
            <a:pPr indent="-317500" lvl="1" marL="914400" rtl="0" algn="l">
              <a:spcBef>
                <a:spcPts val="0"/>
              </a:spcBef>
              <a:spcAft>
                <a:spcPts val="0"/>
              </a:spcAft>
              <a:buSzPts val="1400"/>
              <a:buChar char="○"/>
            </a:pPr>
            <a:r>
              <a:rPr lang="en"/>
              <a:t>Dataset size</a:t>
            </a:r>
            <a:endParaRPr/>
          </a:p>
          <a:p>
            <a:pPr indent="-317500" lvl="1" marL="914400" rtl="0" algn="l">
              <a:spcBef>
                <a:spcPts val="0"/>
              </a:spcBef>
              <a:spcAft>
                <a:spcPts val="0"/>
              </a:spcAft>
              <a:buSzPts val="1400"/>
              <a:buChar char="○"/>
            </a:pPr>
            <a:r>
              <a:rPr lang="en"/>
              <a:t>Data augmentation</a:t>
            </a:r>
            <a:endParaRPr/>
          </a:p>
          <a:p>
            <a:pPr indent="-342900" lvl="0" marL="457200" rtl="0" algn="l">
              <a:spcBef>
                <a:spcPts val="0"/>
              </a:spcBef>
              <a:spcAft>
                <a:spcPts val="0"/>
              </a:spcAft>
              <a:buSzPts val="1800"/>
              <a:buChar char="●"/>
            </a:pPr>
            <a:r>
              <a:rPr b="1" lang="en"/>
              <a:t>Methods to consider:</a:t>
            </a:r>
            <a:endParaRPr b="1"/>
          </a:p>
          <a:p>
            <a:pPr indent="-317500" lvl="1" marL="914400" rtl="0" algn="l">
              <a:spcBef>
                <a:spcPts val="0"/>
              </a:spcBef>
              <a:spcAft>
                <a:spcPts val="0"/>
              </a:spcAft>
              <a:buSzPts val="1400"/>
              <a:buChar char="○"/>
            </a:pPr>
            <a:r>
              <a:rPr lang="en"/>
              <a:t>Hyperparameter tuning</a:t>
            </a:r>
            <a:endParaRPr/>
          </a:p>
          <a:p>
            <a:pPr indent="-317500" lvl="1" marL="914400" rtl="0" algn="l">
              <a:spcBef>
                <a:spcPts val="0"/>
              </a:spcBef>
              <a:spcAft>
                <a:spcPts val="0"/>
              </a:spcAft>
              <a:buSzPts val="1400"/>
              <a:buChar char="○"/>
            </a:pPr>
            <a:r>
              <a:rPr lang="en"/>
              <a:t>Ensemble learning</a:t>
            </a:r>
            <a:endParaRPr/>
          </a:p>
          <a:p>
            <a:pPr indent="-317500" lvl="1" marL="914400" rtl="0" algn="l">
              <a:spcBef>
                <a:spcPts val="0"/>
              </a:spcBef>
              <a:spcAft>
                <a:spcPts val="0"/>
              </a:spcAft>
              <a:buSzPts val="1400"/>
              <a:buChar char="○"/>
            </a:pPr>
            <a:r>
              <a:rPr lang="en"/>
              <a:t>Out-of-training distribution detection methods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pic>
        <p:nvPicPr>
          <p:cNvPr id="305" name="Google Shape;305;p43"/>
          <p:cNvPicPr preferRelativeResize="0"/>
          <p:nvPr/>
        </p:nvPicPr>
        <p:blipFill>
          <a:blip r:embed="rId3">
            <a:alphaModFix/>
          </a:blip>
          <a:stretch>
            <a:fillRect/>
          </a:stretch>
        </p:blipFill>
        <p:spPr>
          <a:xfrm>
            <a:off x="465350" y="2671674"/>
            <a:ext cx="8265199" cy="1891675"/>
          </a:xfrm>
          <a:prstGeom prst="rect">
            <a:avLst/>
          </a:prstGeom>
          <a:noFill/>
          <a:ln>
            <a:noFill/>
          </a:ln>
        </p:spPr>
      </p:pic>
      <p:sp>
        <p:nvSpPr>
          <p:cNvPr id="306" name="Google Shape;306;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t>
            </a:r>
            <a:r>
              <a:rPr lang="en"/>
              <a:t>Comparison</a:t>
            </a:r>
            <a:endParaRPr/>
          </a:p>
        </p:txBody>
      </p:sp>
      <p:sp>
        <p:nvSpPr>
          <p:cNvPr id="307" name="Google Shape;307;p43"/>
          <p:cNvSpPr txBox="1"/>
          <p:nvPr>
            <p:ph idx="1" type="body"/>
          </p:nvPr>
        </p:nvSpPr>
        <p:spPr>
          <a:xfrm>
            <a:off x="311700" y="1304875"/>
            <a:ext cx="8520600" cy="126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State of the art results on both single-model and multi-model performance for 8-class classification</a:t>
            </a:r>
            <a:endParaRPr b="1"/>
          </a:p>
          <a:p>
            <a:pPr indent="-342900" lvl="0" marL="457200" rtl="0" algn="l">
              <a:spcBef>
                <a:spcPts val="0"/>
              </a:spcBef>
              <a:spcAft>
                <a:spcPts val="0"/>
              </a:spcAft>
              <a:buSzPts val="1800"/>
              <a:buChar char="●"/>
            </a:pPr>
            <a:r>
              <a:rPr lang="en"/>
              <a:t>9-class classification tested with a different test set</a:t>
            </a:r>
            <a:endParaRPr/>
          </a:p>
        </p:txBody>
      </p:sp>
      <p:sp>
        <p:nvSpPr>
          <p:cNvPr id="308" name="Google Shape;308;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9" name="Google Shape;309;p43"/>
          <p:cNvSpPr/>
          <p:nvPr/>
        </p:nvSpPr>
        <p:spPr>
          <a:xfrm>
            <a:off x="491250" y="3229875"/>
            <a:ext cx="8213400" cy="496800"/>
          </a:xfrm>
          <a:prstGeom prst="rect">
            <a:avLst/>
          </a:prstGeom>
          <a:solidFill>
            <a:srgbClr val="63D297">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315" name="Google Shape;315;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and Objectives</a:t>
            </a:r>
            <a:endParaRPr/>
          </a:p>
          <a:p>
            <a:pPr indent="-342900" lvl="0" marL="457200" rtl="0" algn="l">
              <a:spcBef>
                <a:spcPts val="0"/>
              </a:spcBef>
              <a:spcAft>
                <a:spcPts val="0"/>
              </a:spcAft>
              <a:buSzPts val="1800"/>
              <a:buAutoNum type="arabicPeriod"/>
            </a:pPr>
            <a:r>
              <a:rPr lang="en"/>
              <a:t>CNNs and Transfer Learning</a:t>
            </a:r>
            <a:endParaRPr/>
          </a:p>
          <a:p>
            <a:pPr indent="-342900" lvl="0" marL="457200" rtl="0" algn="l">
              <a:spcBef>
                <a:spcPts val="0"/>
              </a:spcBef>
              <a:spcAft>
                <a:spcPts val="0"/>
              </a:spcAft>
              <a:buSzPts val="1800"/>
              <a:buAutoNum type="arabicPeriod"/>
            </a:pPr>
            <a:r>
              <a:rPr lang="en"/>
              <a:t>Experimental Setup</a:t>
            </a:r>
            <a:endParaRPr/>
          </a:p>
          <a:p>
            <a:pPr indent="-342900" lvl="0" marL="457200" rtl="0" algn="l">
              <a:spcBef>
                <a:spcPts val="0"/>
              </a:spcBef>
              <a:spcAft>
                <a:spcPts val="0"/>
              </a:spcAft>
              <a:buSzPts val="1800"/>
              <a:buAutoNum type="arabicPeriod"/>
            </a:pPr>
            <a:r>
              <a:rPr lang="en"/>
              <a:t>Pre-trained Model Choice and Hyperparameter Tuning</a:t>
            </a:r>
            <a:endParaRPr/>
          </a:p>
          <a:p>
            <a:pPr indent="-342900" lvl="0" marL="457200" rtl="0" algn="l">
              <a:spcBef>
                <a:spcPts val="0"/>
              </a:spcBef>
              <a:spcAft>
                <a:spcPts val="0"/>
              </a:spcAft>
              <a:buSzPts val="1800"/>
              <a:buAutoNum type="arabicPeriod"/>
            </a:pPr>
            <a:r>
              <a:rPr lang="en"/>
              <a:t>Improving the Model’s Generalization Performance</a:t>
            </a:r>
            <a:endParaRPr/>
          </a:p>
          <a:p>
            <a:pPr indent="-342900" lvl="0" marL="457200" rtl="0" algn="l">
              <a:spcBef>
                <a:spcPts val="0"/>
              </a:spcBef>
              <a:spcAft>
                <a:spcPts val="0"/>
              </a:spcAft>
              <a:buSzPts val="1800"/>
              <a:buAutoNum type="arabicPeriod"/>
            </a:pPr>
            <a:r>
              <a:rPr lang="en"/>
              <a:t>Results Discussion and Comparison</a:t>
            </a:r>
            <a:endParaRPr/>
          </a:p>
          <a:p>
            <a:pPr indent="-342900" lvl="0" marL="457200" rtl="0" algn="l">
              <a:spcBef>
                <a:spcPts val="0"/>
              </a:spcBef>
              <a:spcAft>
                <a:spcPts val="0"/>
              </a:spcAft>
              <a:buSzPts val="1800"/>
              <a:buAutoNum type="arabicPeriod"/>
            </a:pPr>
            <a:r>
              <a:rPr b="1" lang="en"/>
              <a:t>Conclusion</a:t>
            </a:r>
            <a:endParaRPr b="1"/>
          </a:p>
          <a:p>
            <a:pPr indent="0" lvl="0" marL="0" rtl="0" algn="l">
              <a:spcBef>
                <a:spcPts val="1600"/>
              </a:spcBef>
              <a:spcAft>
                <a:spcPts val="1600"/>
              </a:spcAft>
              <a:buNone/>
            </a:pPr>
            <a:r>
              <a:t/>
            </a:r>
            <a:endParaRPr/>
          </a:p>
        </p:txBody>
      </p:sp>
      <p:sp>
        <p:nvSpPr>
          <p:cNvPr id="316" name="Google Shape;316;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4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Takeaways </a:t>
            </a:r>
            <a:endParaRPr/>
          </a:p>
        </p:txBody>
      </p:sp>
      <p:sp>
        <p:nvSpPr>
          <p:cNvPr id="322" name="Google Shape;322;p45"/>
          <p:cNvSpPr txBox="1"/>
          <p:nvPr>
            <p:ph idx="1" type="body"/>
          </p:nvPr>
        </p:nvSpPr>
        <p:spPr>
          <a:xfrm>
            <a:off x="111150" y="1122350"/>
            <a:ext cx="90330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Fine-tuning the </a:t>
            </a:r>
            <a:r>
              <a:rPr b="1" lang="en"/>
              <a:t>convolutional base</a:t>
            </a:r>
            <a:r>
              <a:rPr lang="en"/>
              <a:t> is the optimal approach for skin lesion classification</a:t>
            </a:r>
            <a:endParaRPr/>
          </a:p>
          <a:p>
            <a:pPr indent="-342900" lvl="0" marL="457200" rtl="0" algn="l">
              <a:spcBef>
                <a:spcPts val="0"/>
              </a:spcBef>
              <a:spcAft>
                <a:spcPts val="0"/>
              </a:spcAft>
              <a:buSzPts val="1800"/>
              <a:buChar char="●"/>
            </a:pPr>
            <a:r>
              <a:rPr lang="en"/>
              <a:t>The choice of the </a:t>
            </a:r>
            <a:r>
              <a:rPr b="1" lang="en"/>
              <a:t>pre-trained model's architecture</a:t>
            </a:r>
            <a:r>
              <a:rPr lang="en"/>
              <a:t> can have a substantial impact</a:t>
            </a:r>
            <a:endParaRPr/>
          </a:p>
          <a:p>
            <a:pPr indent="-342900" lvl="0" marL="457200" rtl="0" algn="l">
              <a:spcBef>
                <a:spcPts val="0"/>
              </a:spcBef>
              <a:spcAft>
                <a:spcPts val="0"/>
              </a:spcAft>
              <a:buSzPts val="1800"/>
              <a:buChar char="●"/>
            </a:pPr>
            <a:r>
              <a:rPr lang="en"/>
              <a:t>Pre-trained models are well optimized for a wide range of </a:t>
            </a:r>
            <a:r>
              <a:rPr b="1" lang="en"/>
              <a:t>hyperparameters</a:t>
            </a:r>
            <a:endParaRPr/>
          </a:p>
          <a:p>
            <a:pPr indent="-342900" lvl="0" marL="457200" rtl="0" algn="l">
              <a:spcBef>
                <a:spcPts val="0"/>
              </a:spcBef>
              <a:spcAft>
                <a:spcPts val="0"/>
              </a:spcAft>
              <a:buSzPts val="1800"/>
              <a:buChar char="●"/>
            </a:pPr>
            <a:r>
              <a:rPr lang="en"/>
              <a:t>The </a:t>
            </a:r>
            <a:r>
              <a:rPr b="1" lang="en"/>
              <a:t>augmentation techniques</a:t>
            </a:r>
            <a:r>
              <a:rPr lang="en"/>
              <a:t> used should be carefully selected</a:t>
            </a:r>
            <a:endParaRPr/>
          </a:p>
          <a:p>
            <a:pPr indent="-342900" lvl="0" marL="457200" rtl="0" algn="l">
              <a:spcBef>
                <a:spcPts val="0"/>
              </a:spcBef>
              <a:spcAft>
                <a:spcPts val="0"/>
              </a:spcAft>
              <a:buSzPts val="1800"/>
              <a:buChar char="●"/>
            </a:pPr>
            <a:r>
              <a:rPr b="1" lang="en"/>
              <a:t>Online data augmentation</a:t>
            </a:r>
            <a:r>
              <a:rPr lang="en"/>
              <a:t> emerges as a method to reduce overfitting</a:t>
            </a:r>
            <a:endParaRPr/>
          </a:p>
          <a:p>
            <a:pPr indent="-342900" lvl="0" marL="457200" rtl="0" algn="l">
              <a:spcBef>
                <a:spcPts val="0"/>
              </a:spcBef>
              <a:spcAft>
                <a:spcPts val="0"/>
              </a:spcAft>
              <a:buSzPts val="1800"/>
              <a:buChar char="●"/>
            </a:pPr>
            <a:r>
              <a:rPr b="1" lang="en"/>
              <a:t>Ensembling</a:t>
            </a:r>
            <a:r>
              <a:rPr lang="en"/>
              <a:t> multiple models is useful for benchmarks</a:t>
            </a:r>
            <a:endParaRPr/>
          </a:p>
          <a:p>
            <a:pPr indent="-342900" lvl="0" marL="457200" rtl="0" algn="l">
              <a:spcBef>
                <a:spcPts val="0"/>
              </a:spcBef>
              <a:spcAft>
                <a:spcPts val="0"/>
              </a:spcAft>
              <a:buSzPts val="1800"/>
              <a:buChar char="●"/>
            </a:pPr>
            <a:r>
              <a:rPr lang="en"/>
              <a:t>Re-training the model with an </a:t>
            </a:r>
            <a:r>
              <a:rPr b="1" lang="en"/>
              <a:t>outlier class</a:t>
            </a:r>
            <a:r>
              <a:rPr lang="en"/>
              <a:t> can become a viable approach as an </a:t>
            </a:r>
            <a:r>
              <a:rPr b="1" lang="en"/>
              <a:t>out of training distribution detection method</a:t>
            </a:r>
            <a:endParaRPr b="1"/>
          </a:p>
          <a:p>
            <a:pPr indent="0" lvl="0" marL="0" rtl="0" algn="l">
              <a:spcBef>
                <a:spcPts val="1600"/>
              </a:spcBef>
              <a:spcAft>
                <a:spcPts val="1600"/>
              </a:spcAft>
              <a:buNone/>
            </a:pPr>
            <a:r>
              <a:t/>
            </a:r>
            <a:endParaRPr/>
          </a:p>
        </p:txBody>
      </p:sp>
      <p:sp>
        <p:nvSpPr>
          <p:cNvPr id="323" name="Google Shape;323;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46"/>
          <p:cNvSpPr txBox="1"/>
          <p:nvPr>
            <p:ph idx="1" type="body"/>
          </p:nvPr>
        </p:nvSpPr>
        <p:spPr>
          <a:xfrm>
            <a:off x="311700" y="1152475"/>
            <a:ext cx="8520600" cy="3363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Further research towards </a:t>
            </a:r>
            <a:r>
              <a:rPr b="1" lang="en"/>
              <a:t>online data augmentation</a:t>
            </a:r>
            <a:r>
              <a:rPr lang="en"/>
              <a:t>:</a:t>
            </a:r>
            <a:endParaRPr/>
          </a:p>
          <a:p>
            <a:pPr indent="-317500" lvl="1" marL="914400" rtl="0" algn="l">
              <a:spcBef>
                <a:spcPts val="0"/>
              </a:spcBef>
              <a:spcAft>
                <a:spcPts val="0"/>
              </a:spcAft>
              <a:buSzPts val="1400"/>
              <a:buChar char="○"/>
            </a:pPr>
            <a:r>
              <a:rPr lang="en"/>
              <a:t>Explore other augmentation groups (</a:t>
            </a:r>
            <a:r>
              <a:rPr i="1" lang="en"/>
              <a:t>e.g</a:t>
            </a:r>
            <a:r>
              <a:rPr lang="en"/>
              <a:t>., GANs)</a:t>
            </a:r>
            <a:endParaRPr/>
          </a:p>
          <a:p>
            <a:pPr indent="-317500" lvl="1" marL="914400" rtl="0" algn="l">
              <a:spcBef>
                <a:spcPts val="0"/>
              </a:spcBef>
              <a:spcAft>
                <a:spcPts val="0"/>
              </a:spcAft>
              <a:buSzPts val="1400"/>
              <a:buChar char="○"/>
            </a:pPr>
            <a:r>
              <a:rPr lang="en"/>
              <a:t>Study the impact on other datasets (</a:t>
            </a:r>
            <a:r>
              <a:rPr i="1" lang="en"/>
              <a:t>e.g</a:t>
            </a:r>
            <a:r>
              <a:rPr lang="en"/>
              <a:t>., ISIC 2020 challenge dataset)</a:t>
            </a:r>
            <a:endParaRPr/>
          </a:p>
          <a:p>
            <a:pPr indent="-342900" lvl="0" marL="457200" rtl="0" algn="l">
              <a:spcBef>
                <a:spcPts val="0"/>
              </a:spcBef>
              <a:spcAft>
                <a:spcPts val="0"/>
              </a:spcAft>
              <a:buSzPts val="1800"/>
              <a:buChar char="●"/>
            </a:pPr>
            <a:r>
              <a:rPr lang="en"/>
              <a:t>Lack of </a:t>
            </a:r>
            <a:r>
              <a:rPr b="1" lang="en"/>
              <a:t>interpretability/explainability</a:t>
            </a:r>
            <a:r>
              <a:rPr lang="en"/>
              <a:t> of deep learning models:</a:t>
            </a:r>
            <a:endParaRPr/>
          </a:p>
          <a:p>
            <a:pPr indent="-317500" lvl="1" marL="914400" rtl="0" algn="l">
              <a:spcBef>
                <a:spcPts val="0"/>
              </a:spcBef>
              <a:spcAft>
                <a:spcPts val="0"/>
              </a:spcAft>
              <a:buSzPts val="1400"/>
              <a:buChar char="○"/>
            </a:pPr>
            <a:r>
              <a:rPr lang="en"/>
              <a:t> Hierarchical classiﬁer</a:t>
            </a:r>
            <a:endParaRPr/>
          </a:p>
          <a:p>
            <a:pPr indent="-317500" lvl="1" marL="914400" rtl="0" algn="l">
              <a:spcBef>
                <a:spcPts val="0"/>
              </a:spcBef>
              <a:spcAft>
                <a:spcPts val="0"/>
              </a:spcAft>
              <a:buSzPts val="1400"/>
              <a:buChar char="○"/>
            </a:pPr>
            <a:r>
              <a:rPr lang="en"/>
              <a:t> Display kernel ﬁlters during the inference phase</a:t>
            </a:r>
            <a:endParaRPr/>
          </a:p>
          <a:p>
            <a:pPr indent="-342900" lvl="0" marL="457200" rtl="0" algn="l">
              <a:spcBef>
                <a:spcPts val="0"/>
              </a:spcBef>
              <a:spcAft>
                <a:spcPts val="0"/>
              </a:spcAft>
              <a:buSzPts val="1800"/>
              <a:buChar char="●"/>
            </a:pPr>
            <a:r>
              <a:rPr lang="en"/>
              <a:t>Further research is required to integrate these models into the </a:t>
            </a:r>
            <a:r>
              <a:rPr b="1" lang="en"/>
              <a:t>clinical workflow</a:t>
            </a:r>
            <a:r>
              <a:rPr lang="en"/>
              <a:t>:</a:t>
            </a:r>
            <a:endParaRPr/>
          </a:p>
          <a:p>
            <a:pPr indent="-317500" lvl="1" marL="914400" rtl="0" algn="l">
              <a:spcBef>
                <a:spcPts val="0"/>
              </a:spcBef>
              <a:spcAft>
                <a:spcPts val="0"/>
              </a:spcAft>
              <a:buSzPts val="1400"/>
              <a:buChar char="○"/>
            </a:pPr>
            <a:r>
              <a:rPr lang="en"/>
              <a:t>Get dermatology professionals involved</a:t>
            </a:r>
            <a:endParaRPr/>
          </a:p>
          <a:p>
            <a:pPr indent="-317500" lvl="1" marL="914400" rtl="0" algn="l">
              <a:spcBef>
                <a:spcPts val="0"/>
              </a:spcBef>
              <a:spcAft>
                <a:spcPts val="0"/>
              </a:spcAft>
              <a:buSzPts val="1400"/>
              <a:buChar char="○"/>
            </a:pPr>
            <a:r>
              <a:rPr lang="en"/>
              <a:t>Focus on practicality rather than performance</a:t>
            </a:r>
            <a:endParaRPr/>
          </a:p>
        </p:txBody>
      </p:sp>
      <p:sp>
        <p:nvSpPr>
          <p:cNvPr id="329" name="Google Shape;329;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Research </a:t>
            </a:r>
            <a:endParaRPr/>
          </a:p>
        </p:txBody>
      </p:sp>
      <p:sp>
        <p:nvSpPr>
          <p:cNvPr id="330" name="Google Shape;330;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34" name="Shape 334"/>
        <p:cNvGrpSpPr/>
        <p:nvPr/>
      </p:nvGrpSpPr>
      <p:grpSpPr>
        <a:xfrm>
          <a:off x="0" y="0"/>
          <a:ext cx="0" cy="0"/>
          <a:chOff x="0" y="0"/>
          <a:chExt cx="0" cy="0"/>
        </a:xfrm>
      </p:grpSpPr>
      <p:sp>
        <p:nvSpPr>
          <p:cNvPr id="335" name="Google Shape;335;p47"/>
          <p:cNvSpPr txBox="1"/>
          <p:nvPr>
            <p:ph type="ctrTitle"/>
          </p:nvPr>
        </p:nvSpPr>
        <p:spPr>
          <a:xfrm>
            <a:off x="0" y="2177700"/>
            <a:ext cx="9144000" cy="7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00000"/>
                </a:solidFill>
              </a:rPr>
              <a:t>Thank You</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3" name="Google Shape;83;p16"/>
          <p:cNvSpPr txBox="1"/>
          <p:nvPr>
            <p:ph idx="1" type="body"/>
          </p:nvPr>
        </p:nvSpPr>
        <p:spPr>
          <a:xfrm>
            <a:off x="311700" y="1152475"/>
            <a:ext cx="8520600" cy="335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 respond to the </a:t>
            </a:r>
            <a:r>
              <a:rPr b="1" lang="en"/>
              <a:t>ISIC 2019 challenge</a:t>
            </a:r>
            <a:r>
              <a:rPr lang="en"/>
              <a:t> by s</a:t>
            </a:r>
            <a:r>
              <a:rPr lang="en"/>
              <a:t>tudying methods to </a:t>
            </a:r>
            <a:r>
              <a:rPr b="1" lang="en"/>
              <a:t>improve the generalization performance</a:t>
            </a:r>
            <a:r>
              <a:rPr lang="en"/>
              <a:t> of classifiers of multiple types of skin lesions</a:t>
            </a:r>
            <a:endParaRPr/>
          </a:p>
          <a:p>
            <a:pPr indent="-342900" lvl="0" marL="457200" rtl="0" algn="l">
              <a:spcBef>
                <a:spcPts val="0"/>
              </a:spcBef>
              <a:spcAft>
                <a:spcPts val="0"/>
              </a:spcAft>
              <a:buSzPts val="1800"/>
              <a:buChar char="●"/>
            </a:pPr>
            <a:r>
              <a:rPr lang="en"/>
              <a:t>To focus on </a:t>
            </a:r>
            <a:r>
              <a:rPr b="1" lang="en"/>
              <a:t>Convolutional Neural Network (CNN) architectures</a:t>
            </a:r>
            <a:r>
              <a:rPr lang="en"/>
              <a:t> and </a:t>
            </a:r>
            <a:r>
              <a:rPr b="1" lang="en"/>
              <a:t>transfer learning</a:t>
            </a:r>
            <a:r>
              <a:rPr lang="en"/>
              <a:t> as well as the impact of </a:t>
            </a:r>
            <a:r>
              <a:rPr lang="en"/>
              <a:t>(8-class classifier)</a:t>
            </a:r>
            <a:r>
              <a:rPr lang="en"/>
              <a:t>: </a:t>
            </a:r>
            <a:endParaRPr/>
          </a:p>
          <a:p>
            <a:pPr indent="-317500" lvl="1" marL="914400" rtl="0" algn="l">
              <a:spcBef>
                <a:spcPts val="0"/>
              </a:spcBef>
              <a:spcAft>
                <a:spcPts val="0"/>
              </a:spcAft>
              <a:buSzPts val="1400"/>
              <a:buChar char="○"/>
            </a:pPr>
            <a:r>
              <a:rPr b="1" lang="en"/>
              <a:t>D</a:t>
            </a:r>
            <a:r>
              <a:rPr b="1" lang="en"/>
              <a:t>ata augmentation</a:t>
            </a:r>
            <a:endParaRPr/>
          </a:p>
          <a:p>
            <a:pPr indent="-317500" lvl="1" marL="914400" rtl="0" algn="l">
              <a:spcBef>
                <a:spcPts val="0"/>
              </a:spcBef>
              <a:spcAft>
                <a:spcPts val="0"/>
              </a:spcAft>
              <a:buSzPts val="1400"/>
              <a:buChar char="○"/>
            </a:pPr>
            <a:r>
              <a:rPr b="1" lang="en"/>
              <a:t>C</a:t>
            </a:r>
            <a:r>
              <a:rPr b="1" lang="en"/>
              <a:t>lass balancing</a:t>
            </a:r>
            <a:endParaRPr/>
          </a:p>
          <a:p>
            <a:pPr indent="-317500" lvl="1" marL="914400" rtl="0" algn="l">
              <a:spcBef>
                <a:spcPts val="0"/>
              </a:spcBef>
              <a:spcAft>
                <a:spcPts val="0"/>
              </a:spcAft>
              <a:buSzPts val="1400"/>
              <a:buChar char="○"/>
            </a:pPr>
            <a:r>
              <a:rPr b="1" lang="en"/>
              <a:t>Ensemble learning</a:t>
            </a:r>
            <a:endParaRPr/>
          </a:p>
          <a:p>
            <a:pPr indent="-342900" lvl="0" marL="457200" rtl="0" algn="l">
              <a:spcBef>
                <a:spcPts val="0"/>
              </a:spcBef>
              <a:spcAft>
                <a:spcPts val="0"/>
              </a:spcAft>
              <a:buSzPts val="1800"/>
              <a:buChar char="●"/>
            </a:pPr>
            <a:r>
              <a:rPr lang="en"/>
              <a:t>To compare</a:t>
            </a:r>
            <a:r>
              <a:rPr lang="en"/>
              <a:t> different strategies to identify </a:t>
            </a:r>
            <a:r>
              <a:rPr b="1" lang="en"/>
              <a:t>out of training distribution samples</a:t>
            </a:r>
            <a:r>
              <a:rPr lang="en"/>
              <a:t> from the test set (9-class </a:t>
            </a:r>
            <a:r>
              <a:rPr lang="en"/>
              <a:t>classifier</a:t>
            </a:r>
            <a:r>
              <a:rPr lang="en"/>
              <a:t>)</a:t>
            </a:r>
            <a:endParaRPr/>
          </a:p>
          <a:p>
            <a:pPr indent="0" lvl="0" marL="0" rtl="0" algn="l">
              <a:spcBef>
                <a:spcPts val="1600"/>
              </a:spcBef>
              <a:spcAft>
                <a:spcPts val="1600"/>
              </a:spcAft>
              <a:buNone/>
            </a:pPr>
            <a:r>
              <a:t/>
            </a:r>
            <a:endParaRPr/>
          </a:p>
        </p:txBody>
      </p:sp>
      <p:sp>
        <p:nvSpPr>
          <p:cNvPr id="84" name="Google Shape;8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endParaRPr/>
          </a:p>
        </p:txBody>
      </p:sp>
      <p:sp>
        <p:nvSpPr>
          <p:cNvPr id="90" name="Google Shape;90;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Motivation and Objectives</a:t>
            </a:r>
            <a:endParaRPr/>
          </a:p>
          <a:p>
            <a:pPr indent="-342900" lvl="0" marL="457200" rtl="0" algn="l">
              <a:spcBef>
                <a:spcPts val="0"/>
              </a:spcBef>
              <a:spcAft>
                <a:spcPts val="0"/>
              </a:spcAft>
              <a:buSzPts val="1800"/>
              <a:buAutoNum type="arabicPeriod"/>
            </a:pPr>
            <a:r>
              <a:rPr b="1" lang="en"/>
              <a:t>CNNs and Transfer Learning</a:t>
            </a:r>
            <a:endParaRPr b="1"/>
          </a:p>
          <a:p>
            <a:pPr indent="-342900" lvl="0" marL="457200" rtl="0" algn="l">
              <a:spcBef>
                <a:spcPts val="0"/>
              </a:spcBef>
              <a:spcAft>
                <a:spcPts val="0"/>
              </a:spcAft>
              <a:buSzPts val="1800"/>
              <a:buAutoNum type="arabicPeriod"/>
            </a:pPr>
            <a:r>
              <a:rPr lang="en"/>
              <a:t>Experimental Setup</a:t>
            </a:r>
            <a:endParaRPr/>
          </a:p>
          <a:p>
            <a:pPr indent="-342900" lvl="0" marL="457200" rtl="0" algn="l">
              <a:spcBef>
                <a:spcPts val="0"/>
              </a:spcBef>
              <a:spcAft>
                <a:spcPts val="0"/>
              </a:spcAft>
              <a:buSzPts val="1800"/>
              <a:buAutoNum type="arabicPeriod"/>
            </a:pPr>
            <a:r>
              <a:rPr lang="en"/>
              <a:t>Pre-trained Model Choice and Hyperparameter Tuning</a:t>
            </a:r>
            <a:endParaRPr/>
          </a:p>
          <a:p>
            <a:pPr indent="-342900" lvl="0" marL="457200" rtl="0" algn="l">
              <a:spcBef>
                <a:spcPts val="0"/>
              </a:spcBef>
              <a:spcAft>
                <a:spcPts val="0"/>
              </a:spcAft>
              <a:buSzPts val="1800"/>
              <a:buAutoNum type="arabicPeriod"/>
            </a:pPr>
            <a:r>
              <a:rPr lang="en"/>
              <a:t>Improving the Model’s Generalization Performance</a:t>
            </a:r>
            <a:endParaRPr/>
          </a:p>
          <a:p>
            <a:pPr indent="-342900" lvl="0" marL="457200" rtl="0" algn="l">
              <a:spcBef>
                <a:spcPts val="0"/>
              </a:spcBef>
              <a:spcAft>
                <a:spcPts val="0"/>
              </a:spcAft>
              <a:buSzPts val="1800"/>
              <a:buAutoNum type="arabicPeriod"/>
            </a:pPr>
            <a:r>
              <a:rPr lang="en"/>
              <a:t>Results Discussion and Comparison</a:t>
            </a:r>
            <a:endParaRPr/>
          </a:p>
          <a:p>
            <a:pPr indent="-342900" lvl="0" marL="457200" rtl="0" algn="l">
              <a:spcBef>
                <a:spcPts val="0"/>
              </a:spcBef>
              <a:spcAft>
                <a:spcPts val="0"/>
              </a:spcAft>
              <a:buSzPts val="1800"/>
              <a:buAutoNum type="arabicPeriod"/>
            </a:pPr>
            <a:r>
              <a:rPr lang="en"/>
              <a:t>Conclusion</a:t>
            </a:r>
            <a:endParaRPr/>
          </a:p>
          <a:p>
            <a:pPr indent="0" lvl="0" marL="0" rtl="0" algn="l">
              <a:spcBef>
                <a:spcPts val="1600"/>
              </a:spcBef>
              <a:spcAft>
                <a:spcPts val="1600"/>
              </a:spcAft>
              <a:buNone/>
            </a:pPr>
            <a:r>
              <a:t/>
            </a:r>
            <a:endParaRPr/>
          </a:p>
        </p:txBody>
      </p:sp>
      <p:sp>
        <p:nvSpPr>
          <p:cNvPr id="91" name="Google Shape;91;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idx="1" type="body"/>
          </p:nvPr>
        </p:nvSpPr>
        <p:spPr>
          <a:xfrm>
            <a:off x="311700" y="1228675"/>
            <a:ext cx="47712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Artificial</a:t>
            </a:r>
            <a:r>
              <a:rPr lang="en"/>
              <a:t> Neural Network (ANN):</a:t>
            </a:r>
            <a:endParaRPr/>
          </a:p>
          <a:p>
            <a:pPr indent="-317500" lvl="1" marL="914400" rtl="0" algn="l">
              <a:spcBef>
                <a:spcPts val="0"/>
              </a:spcBef>
              <a:spcAft>
                <a:spcPts val="0"/>
              </a:spcAft>
              <a:buSzPts val="1400"/>
              <a:buChar char="○"/>
            </a:pPr>
            <a:r>
              <a:rPr b="1" lang="en"/>
              <a:t>Input layer, hidden layer, and output layer</a:t>
            </a:r>
            <a:endParaRPr b="1"/>
          </a:p>
          <a:p>
            <a:pPr indent="-317500" lvl="1" marL="914400" rtl="0" algn="l">
              <a:spcBef>
                <a:spcPts val="0"/>
              </a:spcBef>
              <a:spcAft>
                <a:spcPts val="0"/>
              </a:spcAft>
              <a:buSzPts val="1400"/>
              <a:buChar char="○"/>
            </a:pPr>
            <a:r>
              <a:rPr lang="en"/>
              <a:t>Layers composed by </a:t>
            </a:r>
            <a:r>
              <a:rPr b="1" lang="en"/>
              <a:t>neurons</a:t>
            </a:r>
            <a:endParaRPr/>
          </a:p>
          <a:p>
            <a:pPr indent="-317500" lvl="1" marL="914400" rtl="0" algn="l">
              <a:spcBef>
                <a:spcPts val="0"/>
              </a:spcBef>
              <a:spcAft>
                <a:spcPts val="0"/>
              </a:spcAft>
              <a:buSzPts val="1400"/>
              <a:buChar char="○"/>
            </a:pPr>
            <a:r>
              <a:rPr lang="en"/>
              <a:t>Activation functions (e.g., ReLU, softmax)</a:t>
            </a:r>
            <a:endParaRPr/>
          </a:p>
          <a:p>
            <a:pPr indent="-317500" lvl="1" marL="914400" rtl="0" algn="l">
              <a:spcBef>
                <a:spcPts val="0"/>
              </a:spcBef>
              <a:spcAft>
                <a:spcPts val="0"/>
              </a:spcAft>
              <a:buSzPts val="1400"/>
              <a:buChar char="○"/>
            </a:pPr>
            <a:r>
              <a:rPr b="1" lang="en"/>
              <a:t>Optimization</a:t>
            </a:r>
            <a:r>
              <a:rPr b="1" lang="en"/>
              <a:t> strategy</a:t>
            </a:r>
            <a:r>
              <a:rPr lang="en"/>
              <a:t> to minimize the loss (</a:t>
            </a:r>
            <a:r>
              <a:rPr i="1" lang="en"/>
              <a:t>e.g.</a:t>
            </a:r>
            <a:r>
              <a:rPr lang="en"/>
              <a:t>, SGD, Adam)</a:t>
            </a:r>
            <a:endParaRPr/>
          </a:p>
          <a:p>
            <a:pPr indent="-317500" lvl="1" marL="914400" rtl="0" algn="l">
              <a:spcBef>
                <a:spcPts val="0"/>
              </a:spcBef>
              <a:spcAft>
                <a:spcPts val="0"/>
              </a:spcAft>
              <a:buSzPts val="1400"/>
              <a:buChar char="○"/>
            </a:pPr>
            <a:r>
              <a:rPr b="1" lang="en"/>
              <a:t>Loss</a:t>
            </a:r>
            <a:r>
              <a:rPr lang="en"/>
              <a:t> </a:t>
            </a:r>
            <a:r>
              <a:rPr b="1" lang="en"/>
              <a:t>function</a:t>
            </a:r>
            <a:r>
              <a:rPr lang="en"/>
              <a:t> (</a:t>
            </a:r>
            <a:r>
              <a:rPr i="1" lang="en"/>
              <a:t>e.g.</a:t>
            </a:r>
            <a:r>
              <a:rPr lang="en"/>
              <a:t>, cross entropy loss)</a:t>
            </a:r>
            <a:endParaRPr/>
          </a:p>
          <a:p>
            <a:pPr indent="-342900" lvl="0" marL="457200" rtl="0" algn="l">
              <a:spcBef>
                <a:spcPts val="0"/>
              </a:spcBef>
              <a:spcAft>
                <a:spcPts val="0"/>
              </a:spcAft>
              <a:buSzPts val="1800"/>
              <a:buChar char="●"/>
            </a:pPr>
            <a:r>
              <a:rPr lang="en"/>
              <a:t>Deep neural network:</a:t>
            </a:r>
            <a:endParaRPr/>
          </a:p>
          <a:p>
            <a:pPr indent="-317500" lvl="1" marL="914400" rtl="0" algn="l">
              <a:spcBef>
                <a:spcPts val="0"/>
              </a:spcBef>
              <a:spcAft>
                <a:spcPts val="0"/>
              </a:spcAft>
              <a:buSzPts val="1400"/>
              <a:buChar char="○"/>
            </a:pPr>
            <a:r>
              <a:rPr lang="en"/>
              <a:t>M</a:t>
            </a:r>
            <a:r>
              <a:rPr lang="en"/>
              <a:t>ore hidden layers</a:t>
            </a:r>
            <a:endParaRPr/>
          </a:p>
          <a:p>
            <a:pPr indent="-317500" lvl="1" marL="914400" rtl="0" algn="l">
              <a:spcBef>
                <a:spcPts val="0"/>
              </a:spcBef>
              <a:spcAft>
                <a:spcPts val="0"/>
              </a:spcAft>
              <a:buSzPts val="1400"/>
              <a:buChar char="○"/>
            </a:pPr>
            <a:r>
              <a:rPr lang="en"/>
              <a:t>Can build levels of abstraction</a:t>
            </a:r>
            <a:endParaRPr/>
          </a:p>
          <a:p>
            <a:pPr indent="-317500" lvl="1" marL="914400" rtl="0" algn="l">
              <a:spcBef>
                <a:spcPts val="0"/>
              </a:spcBef>
              <a:spcAft>
                <a:spcPts val="0"/>
              </a:spcAft>
              <a:buSzPts val="1400"/>
              <a:buChar char="○"/>
            </a:pPr>
            <a:r>
              <a:rPr b="1" lang="en"/>
              <a:t>No need for feature engineering</a:t>
            </a:r>
            <a:endParaRPr b="1"/>
          </a:p>
        </p:txBody>
      </p:sp>
      <p:sp>
        <p:nvSpPr>
          <p:cNvPr id="97" name="Google Shape;97;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8" name="Google Shape;98;p18"/>
          <p:cNvPicPr preferRelativeResize="0"/>
          <p:nvPr/>
        </p:nvPicPr>
        <p:blipFill>
          <a:blip r:embed="rId3">
            <a:alphaModFix/>
          </a:blip>
          <a:stretch>
            <a:fillRect/>
          </a:stretch>
        </p:blipFill>
        <p:spPr>
          <a:xfrm>
            <a:off x="5881225" y="1697749"/>
            <a:ext cx="2059050" cy="2478250"/>
          </a:xfrm>
          <a:prstGeom prst="rect">
            <a:avLst/>
          </a:prstGeom>
          <a:noFill/>
          <a:ln>
            <a:noFill/>
          </a:ln>
        </p:spPr>
      </p:pic>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Neural Networks and Deep Learning</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id="104" name="Google Shape;104;p19"/>
          <p:cNvPicPr preferRelativeResize="0"/>
          <p:nvPr/>
        </p:nvPicPr>
        <p:blipFill>
          <a:blip r:embed="rId3">
            <a:alphaModFix/>
          </a:blip>
          <a:stretch>
            <a:fillRect/>
          </a:stretch>
        </p:blipFill>
        <p:spPr>
          <a:xfrm>
            <a:off x="4818125" y="1580287"/>
            <a:ext cx="4014187" cy="1982925"/>
          </a:xfrm>
          <a:prstGeom prst="rect">
            <a:avLst/>
          </a:prstGeom>
          <a:noFill/>
          <a:ln>
            <a:noFill/>
          </a:ln>
        </p:spPr>
      </p:pic>
      <p:sp>
        <p:nvSpPr>
          <p:cNvPr id="105" name="Google Shape;105;p19"/>
          <p:cNvSpPr txBox="1"/>
          <p:nvPr>
            <p:ph idx="1" type="body"/>
          </p:nvPr>
        </p:nvSpPr>
        <p:spPr>
          <a:xfrm>
            <a:off x="311700" y="1480200"/>
            <a:ext cx="4771200" cy="2770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Deep learning topology</a:t>
            </a:r>
            <a:endParaRPr/>
          </a:p>
          <a:p>
            <a:pPr indent="-342900" lvl="0" marL="457200" rtl="0" algn="l">
              <a:spcBef>
                <a:spcPts val="0"/>
              </a:spcBef>
              <a:spcAft>
                <a:spcPts val="0"/>
              </a:spcAft>
              <a:buSzPts val="1800"/>
              <a:buChar char="●"/>
            </a:pPr>
            <a:r>
              <a:rPr lang="en"/>
              <a:t>Used for image classification problems</a:t>
            </a:r>
            <a:endParaRPr/>
          </a:p>
          <a:p>
            <a:pPr indent="-342900" lvl="0" marL="457200" rtl="0" algn="l">
              <a:spcBef>
                <a:spcPts val="0"/>
              </a:spcBef>
              <a:spcAft>
                <a:spcPts val="0"/>
              </a:spcAft>
              <a:buSzPts val="1800"/>
              <a:buChar char="●"/>
            </a:pPr>
            <a:r>
              <a:rPr lang="en"/>
              <a:t>Structure:</a:t>
            </a:r>
            <a:endParaRPr/>
          </a:p>
          <a:p>
            <a:pPr indent="-317500" lvl="1" marL="914400" rtl="0" algn="l">
              <a:spcBef>
                <a:spcPts val="0"/>
              </a:spcBef>
              <a:spcAft>
                <a:spcPts val="0"/>
              </a:spcAft>
              <a:buSzPts val="1400"/>
              <a:buChar char="○"/>
            </a:pPr>
            <a:r>
              <a:rPr lang="en"/>
              <a:t>Convolutional base</a:t>
            </a:r>
            <a:endParaRPr/>
          </a:p>
          <a:p>
            <a:pPr indent="-317500" lvl="1" marL="914400" rtl="0" algn="l">
              <a:spcBef>
                <a:spcPts val="0"/>
              </a:spcBef>
              <a:spcAft>
                <a:spcPts val="0"/>
              </a:spcAft>
              <a:buSzPts val="1400"/>
              <a:buChar char="○"/>
            </a:pPr>
            <a:r>
              <a:rPr lang="en"/>
              <a:t>Classifier</a:t>
            </a:r>
            <a:endParaRPr/>
          </a:p>
          <a:p>
            <a:pPr indent="-342900" lvl="0" marL="457200" rtl="0" algn="l">
              <a:spcBef>
                <a:spcPts val="0"/>
              </a:spcBef>
              <a:spcAft>
                <a:spcPts val="0"/>
              </a:spcAft>
              <a:buSzPts val="1800"/>
              <a:buChar char="●"/>
            </a:pPr>
            <a:r>
              <a:rPr lang="en"/>
              <a:t>Distinguishing concepts:</a:t>
            </a:r>
            <a:endParaRPr/>
          </a:p>
          <a:p>
            <a:pPr indent="-317500" lvl="1" marL="914400" rtl="0" algn="l">
              <a:spcBef>
                <a:spcPts val="0"/>
              </a:spcBef>
              <a:spcAft>
                <a:spcPts val="0"/>
              </a:spcAft>
              <a:buSzPts val="1400"/>
              <a:buChar char="○"/>
            </a:pPr>
            <a:r>
              <a:rPr b="1" lang="en"/>
              <a:t>Local receptive fields</a:t>
            </a:r>
            <a:r>
              <a:rPr lang="en"/>
              <a:t> - local features</a:t>
            </a:r>
            <a:endParaRPr/>
          </a:p>
          <a:p>
            <a:pPr indent="-317500" lvl="1" marL="914400" rtl="0" algn="l">
              <a:spcBef>
                <a:spcPts val="0"/>
              </a:spcBef>
              <a:spcAft>
                <a:spcPts val="0"/>
              </a:spcAft>
              <a:buSzPts val="1400"/>
              <a:buChar char="○"/>
            </a:pPr>
            <a:r>
              <a:rPr b="1" lang="en"/>
              <a:t>Shared weights</a:t>
            </a:r>
            <a:r>
              <a:rPr lang="en"/>
              <a:t> - </a:t>
            </a:r>
            <a:r>
              <a:rPr lang="en"/>
              <a:t>translation</a:t>
            </a:r>
            <a:r>
              <a:rPr lang="en"/>
              <a:t> invariance</a:t>
            </a:r>
            <a:endParaRPr/>
          </a:p>
          <a:p>
            <a:pPr indent="-317500" lvl="1" marL="914400" rtl="0" algn="l">
              <a:spcBef>
                <a:spcPts val="0"/>
              </a:spcBef>
              <a:spcAft>
                <a:spcPts val="0"/>
              </a:spcAft>
              <a:buSzPts val="1400"/>
              <a:buChar char="○"/>
            </a:pPr>
            <a:r>
              <a:rPr b="1" lang="en"/>
              <a:t>Pooling layers</a:t>
            </a:r>
            <a:r>
              <a:rPr lang="en"/>
              <a:t> - information summary</a:t>
            </a:r>
            <a:endParaRPr/>
          </a:p>
        </p:txBody>
      </p:sp>
      <p:sp>
        <p:nvSpPr>
          <p:cNvPr id="106" name="Google Shape;10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Convolutional Neural Networks (CNNs)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CNN Architectures</a:t>
            </a:r>
            <a:endParaRPr/>
          </a:p>
        </p:txBody>
      </p:sp>
      <p:sp>
        <p:nvSpPr>
          <p:cNvPr id="113" name="Google Shape;113;p20"/>
          <p:cNvSpPr txBox="1"/>
          <p:nvPr>
            <p:ph idx="1" type="body"/>
          </p:nvPr>
        </p:nvSpPr>
        <p:spPr>
          <a:xfrm>
            <a:off x="311700" y="1152475"/>
            <a:ext cx="43542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AlexNet: </a:t>
            </a:r>
            <a:r>
              <a:rPr lang="en"/>
              <a:t>CNN breakthrough</a:t>
            </a:r>
            <a:endParaRPr/>
          </a:p>
          <a:p>
            <a:pPr indent="-342900" lvl="0" marL="457200" rtl="0" algn="l">
              <a:spcBef>
                <a:spcPts val="0"/>
              </a:spcBef>
              <a:spcAft>
                <a:spcPts val="0"/>
              </a:spcAft>
              <a:buSzPts val="1800"/>
              <a:buChar char="●"/>
            </a:pPr>
            <a:r>
              <a:rPr b="1" lang="en"/>
              <a:t>VGG: </a:t>
            </a:r>
            <a:r>
              <a:rPr lang="en"/>
              <a:t>representational depth leap</a:t>
            </a:r>
            <a:endParaRPr/>
          </a:p>
          <a:p>
            <a:pPr indent="-342900" lvl="0" marL="457200" rtl="0" algn="l">
              <a:spcBef>
                <a:spcPts val="0"/>
              </a:spcBef>
              <a:spcAft>
                <a:spcPts val="0"/>
              </a:spcAft>
              <a:buSzPts val="1800"/>
              <a:buChar char="●"/>
            </a:pPr>
            <a:r>
              <a:rPr b="1" lang="en"/>
              <a:t>ResNet:</a:t>
            </a:r>
            <a:r>
              <a:rPr lang="en"/>
              <a:t> solved the vanishing gradients problem</a:t>
            </a:r>
            <a:endParaRPr/>
          </a:p>
          <a:p>
            <a:pPr indent="-342900" lvl="0" marL="457200" rtl="0" algn="l">
              <a:spcBef>
                <a:spcPts val="0"/>
              </a:spcBef>
              <a:spcAft>
                <a:spcPts val="0"/>
              </a:spcAft>
              <a:buSzPts val="1800"/>
              <a:buChar char="●"/>
            </a:pPr>
            <a:r>
              <a:rPr b="1" lang="en"/>
              <a:t>DenseNet: </a:t>
            </a:r>
            <a:r>
              <a:rPr lang="en"/>
              <a:t>extended ResNet concepts</a:t>
            </a:r>
            <a:endParaRPr/>
          </a:p>
          <a:p>
            <a:pPr indent="-342900" lvl="0" marL="457200" rtl="0" algn="l">
              <a:spcBef>
                <a:spcPts val="0"/>
              </a:spcBef>
              <a:spcAft>
                <a:spcPts val="0"/>
              </a:spcAft>
              <a:buSzPts val="1800"/>
              <a:buChar char="●"/>
            </a:pPr>
            <a:r>
              <a:rPr b="1" lang="en"/>
              <a:t>Inception:</a:t>
            </a:r>
            <a:r>
              <a:rPr lang="en"/>
              <a:t> Highly engineered architecture</a:t>
            </a:r>
            <a:endParaRPr/>
          </a:p>
          <a:p>
            <a:pPr indent="-342900" lvl="0" marL="457200" rtl="0" algn="l">
              <a:spcBef>
                <a:spcPts val="0"/>
              </a:spcBef>
              <a:spcAft>
                <a:spcPts val="0"/>
              </a:spcAft>
              <a:buSzPts val="1800"/>
              <a:buChar char="●"/>
            </a:pPr>
            <a:r>
              <a:rPr b="1" lang="en"/>
              <a:t>EfficientNet: </a:t>
            </a:r>
            <a:r>
              <a:rPr lang="en"/>
              <a:t>Compound</a:t>
            </a:r>
            <a:r>
              <a:rPr lang="en"/>
              <a:t> scaling method</a:t>
            </a:r>
            <a:endParaRPr/>
          </a:p>
        </p:txBody>
      </p:sp>
      <p:sp>
        <p:nvSpPr>
          <p:cNvPr id="114" name="Google Shape;11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5" name="Google Shape;115;p20"/>
          <p:cNvPicPr preferRelativeResize="0"/>
          <p:nvPr/>
        </p:nvPicPr>
        <p:blipFill>
          <a:blip r:embed="rId3">
            <a:alphaModFix/>
          </a:blip>
          <a:stretch>
            <a:fillRect/>
          </a:stretch>
        </p:blipFill>
        <p:spPr>
          <a:xfrm>
            <a:off x="4371275" y="203873"/>
            <a:ext cx="4461026" cy="46250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Transfer Learning</a:t>
            </a:r>
            <a:endParaRPr/>
          </a:p>
        </p:txBody>
      </p:sp>
      <p:pic>
        <p:nvPicPr>
          <p:cNvPr id="121" name="Google Shape;121;p21"/>
          <p:cNvPicPr preferRelativeResize="0"/>
          <p:nvPr/>
        </p:nvPicPr>
        <p:blipFill rotWithShape="1">
          <a:blip r:embed="rId3">
            <a:alphaModFix/>
          </a:blip>
          <a:srcRect b="0" l="2344" r="2363" t="0"/>
          <a:stretch/>
        </p:blipFill>
        <p:spPr>
          <a:xfrm>
            <a:off x="4347525" y="1306650"/>
            <a:ext cx="4796476" cy="3108049"/>
          </a:xfrm>
          <a:prstGeom prst="rect">
            <a:avLst/>
          </a:prstGeom>
          <a:noFill/>
          <a:ln>
            <a:noFill/>
          </a:ln>
        </p:spPr>
      </p:pic>
      <p:sp>
        <p:nvSpPr>
          <p:cNvPr id="122" name="Google Shape;122;p21"/>
          <p:cNvSpPr txBox="1"/>
          <p:nvPr>
            <p:ph idx="1" type="body"/>
          </p:nvPr>
        </p:nvSpPr>
        <p:spPr>
          <a:xfrm>
            <a:off x="311700" y="1152475"/>
            <a:ext cx="41208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R</a:t>
            </a:r>
            <a:r>
              <a:rPr b="1" lang="en"/>
              <a:t>eusing a pre-trained model’s knowledge for another related task</a:t>
            </a:r>
            <a:endParaRPr b="1"/>
          </a:p>
          <a:p>
            <a:pPr indent="-342900" lvl="0" marL="457200" rtl="0" algn="l">
              <a:spcBef>
                <a:spcPts val="0"/>
              </a:spcBef>
              <a:spcAft>
                <a:spcPts val="0"/>
              </a:spcAft>
              <a:buSzPts val="1800"/>
              <a:buChar char="●"/>
            </a:pPr>
            <a:r>
              <a:rPr lang="en"/>
              <a:t>Alleviates the lack of data;</a:t>
            </a:r>
            <a:endParaRPr/>
          </a:p>
          <a:p>
            <a:pPr indent="-342900" lvl="0" marL="457200" rtl="0" algn="l">
              <a:spcBef>
                <a:spcPts val="0"/>
              </a:spcBef>
              <a:spcAft>
                <a:spcPts val="0"/>
              </a:spcAft>
              <a:buSzPts val="1800"/>
              <a:buChar char="●"/>
            </a:pPr>
            <a:r>
              <a:rPr lang="en"/>
              <a:t>Replace the classifier;</a:t>
            </a:r>
            <a:endParaRPr/>
          </a:p>
          <a:p>
            <a:pPr indent="-342900" lvl="0" marL="457200" rtl="0" algn="l">
              <a:spcBef>
                <a:spcPts val="0"/>
              </a:spcBef>
              <a:spcAft>
                <a:spcPts val="0"/>
              </a:spcAft>
              <a:buSzPts val="1800"/>
              <a:buChar char="●"/>
            </a:pPr>
            <a:r>
              <a:rPr lang="en"/>
              <a:t>Different strategies to deal with the convolutional base:</a:t>
            </a:r>
            <a:endParaRPr/>
          </a:p>
          <a:p>
            <a:pPr indent="-317500" lvl="1" marL="914400" rtl="0" algn="l">
              <a:spcBef>
                <a:spcPts val="0"/>
              </a:spcBef>
              <a:spcAft>
                <a:spcPts val="0"/>
              </a:spcAft>
              <a:buSzPts val="1400"/>
              <a:buChar char="○"/>
            </a:pPr>
            <a:r>
              <a:rPr lang="en"/>
              <a:t>How large is the dataset?</a:t>
            </a:r>
            <a:endParaRPr/>
          </a:p>
          <a:p>
            <a:pPr indent="-317500" lvl="1" marL="914400" rtl="0" algn="l">
              <a:spcBef>
                <a:spcPts val="0"/>
              </a:spcBef>
              <a:spcAft>
                <a:spcPts val="0"/>
              </a:spcAft>
              <a:buSzPts val="1400"/>
              <a:buChar char="○"/>
            </a:pPr>
            <a:r>
              <a:rPr lang="en"/>
              <a:t>How similar are the datasets?</a:t>
            </a:r>
            <a:endParaRPr/>
          </a:p>
          <a:p>
            <a:pPr indent="-317500" lvl="1" marL="914400" rtl="0" algn="l">
              <a:spcBef>
                <a:spcPts val="0"/>
              </a:spcBef>
              <a:spcAft>
                <a:spcPts val="0"/>
              </a:spcAft>
              <a:buSzPts val="1400"/>
              <a:buChar char="○"/>
            </a:pPr>
            <a:r>
              <a:rPr lang="en"/>
              <a:t>What is the available computational </a:t>
            </a:r>
            <a:r>
              <a:rPr lang="en"/>
              <a:t>capability</a:t>
            </a:r>
            <a:r>
              <a:rPr lang="en"/>
              <a:t>?</a:t>
            </a:r>
            <a:endParaRPr/>
          </a:p>
        </p:txBody>
      </p:sp>
      <p:sp>
        <p:nvSpPr>
          <p:cNvPr id="123" name="Google Shape;123;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